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63"/>
  </p:handoutMasterIdLst>
  <p:sldIdLst>
    <p:sldId id="728" r:id="rId5"/>
    <p:sldId id="602" r:id="rId6"/>
    <p:sldId id="606" r:id="rId7"/>
    <p:sldId id="603" r:id="rId8"/>
    <p:sldId id="729" r:id="rId9"/>
    <p:sldId id="730" r:id="rId10"/>
    <p:sldId id="731" r:id="rId11"/>
    <p:sldId id="732" r:id="rId12"/>
    <p:sldId id="734" r:id="rId13"/>
    <p:sldId id="733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5" r:id="rId22"/>
    <p:sldId id="746" r:id="rId23"/>
    <p:sldId id="747" r:id="rId24"/>
    <p:sldId id="748" r:id="rId25"/>
    <p:sldId id="750" r:id="rId26"/>
    <p:sldId id="752" r:id="rId27"/>
    <p:sldId id="753" r:id="rId28"/>
    <p:sldId id="754" r:id="rId29"/>
    <p:sldId id="755" r:id="rId30"/>
    <p:sldId id="756" r:id="rId31"/>
    <p:sldId id="757" r:id="rId32"/>
    <p:sldId id="758" r:id="rId33"/>
    <p:sldId id="794" r:id="rId34"/>
    <p:sldId id="760" r:id="rId35"/>
    <p:sldId id="761" r:id="rId36"/>
    <p:sldId id="762" r:id="rId37"/>
    <p:sldId id="589" r:id="rId38"/>
    <p:sldId id="783" r:id="rId39"/>
    <p:sldId id="784" r:id="rId40"/>
    <p:sldId id="763" r:id="rId41"/>
    <p:sldId id="785" r:id="rId42"/>
    <p:sldId id="772" r:id="rId43"/>
    <p:sldId id="786" r:id="rId44"/>
    <p:sldId id="773" r:id="rId45"/>
    <p:sldId id="774" r:id="rId46"/>
    <p:sldId id="775" r:id="rId47"/>
    <p:sldId id="776" r:id="rId48"/>
    <p:sldId id="787" r:id="rId49"/>
    <p:sldId id="777" r:id="rId50"/>
    <p:sldId id="778" r:id="rId51"/>
    <p:sldId id="779" r:id="rId52"/>
    <p:sldId id="780" r:id="rId53"/>
    <p:sldId id="781" r:id="rId54"/>
    <p:sldId id="782" r:id="rId55"/>
    <p:sldId id="790" r:id="rId56"/>
    <p:sldId id="791" r:id="rId57"/>
    <p:sldId id="792" r:id="rId58"/>
    <p:sldId id="793" r:id="rId59"/>
    <p:sldId id="764" r:id="rId60"/>
    <p:sldId id="765" r:id="rId61"/>
    <p:sldId id="797" r:id="rId62"/>
    <p:sldId id="795" r:id="rId63"/>
    <p:sldId id="796" r:id="rId64"/>
    <p:sldId id="767" r:id="rId65"/>
    <p:sldId id="805" r:id="rId66"/>
    <p:sldId id="806" r:id="rId67"/>
    <p:sldId id="807" r:id="rId68"/>
    <p:sldId id="808" r:id="rId69"/>
    <p:sldId id="810" r:id="rId70"/>
    <p:sldId id="811" r:id="rId71"/>
    <p:sldId id="812" r:id="rId72"/>
    <p:sldId id="813" r:id="rId73"/>
    <p:sldId id="814" r:id="rId74"/>
    <p:sldId id="815" r:id="rId75"/>
    <p:sldId id="766" r:id="rId76"/>
    <p:sldId id="816" r:id="rId77"/>
    <p:sldId id="817" r:id="rId78"/>
    <p:sldId id="819" r:id="rId79"/>
    <p:sldId id="818" r:id="rId80"/>
    <p:sldId id="820" r:id="rId81"/>
    <p:sldId id="821" r:id="rId82"/>
    <p:sldId id="822" r:id="rId83"/>
    <p:sldId id="823" r:id="rId84"/>
    <p:sldId id="824" r:id="rId85"/>
    <p:sldId id="825" r:id="rId86"/>
    <p:sldId id="826" r:id="rId87"/>
    <p:sldId id="827" r:id="rId88"/>
    <p:sldId id="828" r:id="rId89"/>
    <p:sldId id="829" r:id="rId90"/>
    <p:sldId id="769" r:id="rId91"/>
    <p:sldId id="831" r:id="rId92"/>
    <p:sldId id="832" r:id="rId93"/>
    <p:sldId id="768" r:id="rId94"/>
    <p:sldId id="833" r:id="rId95"/>
    <p:sldId id="834" r:id="rId96"/>
    <p:sldId id="830" r:id="rId97"/>
    <p:sldId id="836" r:id="rId98"/>
    <p:sldId id="835" r:id="rId99"/>
    <p:sldId id="838" r:id="rId100"/>
    <p:sldId id="839" r:id="rId101"/>
    <p:sldId id="837" r:id="rId102"/>
    <p:sldId id="842" r:id="rId103"/>
    <p:sldId id="840" r:id="rId104"/>
    <p:sldId id="841" r:id="rId105"/>
    <p:sldId id="844" r:id="rId106"/>
    <p:sldId id="771" r:id="rId107"/>
    <p:sldId id="770" r:id="rId108"/>
    <p:sldId id="846" r:id="rId109"/>
    <p:sldId id="847" r:id="rId110"/>
    <p:sldId id="843" r:id="rId111"/>
    <p:sldId id="848" r:id="rId112"/>
    <p:sldId id="849" r:id="rId113"/>
    <p:sldId id="850" r:id="rId114"/>
    <p:sldId id="852" r:id="rId115"/>
    <p:sldId id="853" r:id="rId116"/>
    <p:sldId id="854" r:id="rId117"/>
    <p:sldId id="855" r:id="rId118"/>
    <p:sldId id="856" r:id="rId119"/>
    <p:sldId id="264" r:id="rId120"/>
    <p:sldId id="442" r:id="rId121"/>
    <p:sldId id="343" r:id="rId122"/>
    <p:sldId id="258" r:id="rId123"/>
    <p:sldId id="590" r:id="rId124"/>
    <p:sldId id="591" r:id="rId125"/>
    <p:sldId id="592" r:id="rId126"/>
    <p:sldId id="593" r:id="rId127"/>
    <p:sldId id="594" r:id="rId128"/>
    <p:sldId id="346" r:id="rId129"/>
    <p:sldId id="598" r:id="rId130"/>
    <p:sldId id="348" r:id="rId131"/>
    <p:sldId id="599" r:id="rId132"/>
    <p:sldId id="596" r:id="rId133"/>
    <p:sldId id="597" r:id="rId134"/>
    <p:sldId id="481" r:id="rId135"/>
    <p:sldId id="482" r:id="rId136"/>
    <p:sldId id="283" r:id="rId137"/>
    <p:sldId id="285" r:id="rId138"/>
    <p:sldId id="284" r:id="rId139"/>
    <p:sldId id="287" r:id="rId140"/>
    <p:sldId id="298" r:id="rId141"/>
    <p:sldId id="299" r:id="rId142"/>
    <p:sldId id="302" r:id="rId143"/>
    <p:sldId id="303" r:id="rId144"/>
    <p:sldId id="300" r:id="rId145"/>
    <p:sldId id="301" r:id="rId146"/>
    <p:sldId id="305" r:id="rId147"/>
    <p:sldId id="306" r:id="rId148"/>
    <p:sldId id="315" r:id="rId149"/>
    <p:sldId id="319" r:id="rId150"/>
    <p:sldId id="499" r:id="rId151"/>
    <p:sldId id="587" r:id="rId152"/>
    <p:sldId id="588" r:id="rId153"/>
    <p:sldId id="304" r:id="rId154"/>
    <p:sldId id="328" r:id="rId155"/>
    <p:sldId id="332" r:id="rId156"/>
    <p:sldId id="324" r:id="rId157"/>
    <p:sldId id="327" r:id="rId158"/>
    <p:sldId id="600" r:id="rId159"/>
    <p:sldId id="601" r:id="rId160"/>
    <p:sldId id="333" r:id="rId161"/>
    <p:sldId id="335" r:id="rId162"/>
  </p:sldIdLst>
  <p:sldSz cx="12192000" cy="6858000"/>
  <p:notesSz cx="6858000" cy="9144000"/>
  <p:custDataLst>
    <p:tags r:id="rId164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valie este conteúdo (Professor)" id="{C419C695-B7A8-4498-BC7B-BBA617EFEAED}">
          <p14:sldIdLst>
            <p14:sldId id="728"/>
          </p14:sldIdLst>
        </p14:section>
        <p14:section name="capa disciplina" id="{C6DE0C41-112F-4289-92CA-3F81FAD1B2A9}">
          <p14:sldIdLst>
            <p14:sldId id="602"/>
          </p14:sldIdLst>
        </p14:section>
        <p14:section name="Tema 1: O ambiente internet: cliente X servidor e as tecnologias" id="{180DAB21-147F-4C51-A7C0-422B3519D4BF}">
          <p14:sldIdLst>
            <p14:sldId id="606"/>
            <p14:sldId id="603"/>
            <p14:sldId id="729"/>
            <p14:sldId id="730"/>
            <p14:sldId id="731"/>
            <p14:sldId id="732"/>
            <p14:sldId id="734"/>
            <p14:sldId id="733"/>
            <p14:sldId id="735"/>
            <p14:sldId id="736"/>
            <p14:sldId id="737"/>
            <p14:sldId id="738"/>
            <p14:sldId id="739"/>
            <p14:sldId id="740"/>
            <p14:sldId id="741"/>
            <p14:sldId id="745"/>
            <p14:sldId id="746"/>
            <p14:sldId id="747"/>
            <p14:sldId id="748"/>
            <p14:sldId id="750"/>
            <p14:sldId id="752"/>
            <p14:sldId id="753"/>
            <p14:sldId id="754"/>
            <p14:sldId id="755"/>
            <p14:sldId id="756"/>
            <p14:sldId id="757"/>
            <p14:sldId id="758"/>
            <p14:sldId id="794"/>
            <p14:sldId id="760"/>
            <p14:sldId id="761"/>
            <p14:sldId id="762"/>
          </p14:sldIdLst>
        </p14:section>
        <p14:section name="Tema 2: Linguagem de marcação de hypertexto - HTML" id="{D200FF14-C448-4587-BE4D-1768BCFFA8F4}">
          <p14:sldIdLst>
            <p14:sldId id="589"/>
            <p14:sldId id="783"/>
            <p14:sldId id="784"/>
            <p14:sldId id="763"/>
            <p14:sldId id="785"/>
            <p14:sldId id="772"/>
            <p14:sldId id="786"/>
            <p14:sldId id="773"/>
            <p14:sldId id="774"/>
            <p14:sldId id="775"/>
            <p14:sldId id="776"/>
            <p14:sldId id="787"/>
            <p14:sldId id="777"/>
            <p14:sldId id="778"/>
            <p14:sldId id="779"/>
            <p14:sldId id="780"/>
            <p14:sldId id="781"/>
            <p14:sldId id="782"/>
            <p14:sldId id="790"/>
            <p14:sldId id="791"/>
            <p14:sldId id="792"/>
            <p14:sldId id="793"/>
          </p14:sldIdLst>
        </p14:section>
        <p14:section name="Tema 3: Linguagem de marcação e estilos - CSS" id="{0EB4B932-0E89-41AA-B544-2AAD60E67016}">
          <p14:sldIdLst>
            <p14:sldId id="764"/>
            <p14:sldId id="765"/>
            <p14:sldId id="797"/>
            <p14:sldId id="795"/>
            <p14:sldId id="796"/>
            <p14:sldId id="767"/>
            <p14:sldId id="805"/>
            <p14:sldId id="806"/>
            <p14:sldId id="807"/>
            <p14:sldId id="808"/>
            <p14:sldId id="810"/>
            <p14:sldId id="811"/>
            <p14:sldId id="812"/>
            <p14:sldId id="813"/>
            <p14:sldId id="814"/>
            <p14:sldId id="815"/>
          </p14:sldIdLst>
        </p14:section>
        <p14:section name="Tema 4: Linguagem Javascript" id="{16B3A84E-20AB-4E11-88CF-D3A423B7279A}">
          <p14:sldIdLst>
            <p14:sldId id="766"/>
            <p14:sldId id="816"/>
            <p14:sldId id="817"/>
            <p14:sldId id="819"/>
            <p14:sldId id="818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769"/>
            <p14:sldId id="831"/>
            <p14:sldId id="832"/>
          </p14:sldIdLst>
        </p14:section>
        <p14:section name="Tema 5: Programação de páginas dinâmicas com PHP" id="{552FCF51-398D-4E56-9D7C-37F66D64FE70}">
          <p14:sldIdLst>
            <p14:sldId id="768"/>
            <p14:sldId id="833"/>
            <p14:sldId id="834"/>
            <p14:sldId id="830"/>
            <p14:sldId id="836"/>
            <p14:sldId id="835"/>
            <p14:sldId id="838"/>
            <p14:sldId id="839"/>
            <p14:sldId id="837"/>
            <p14:sldId id="842"/>
            <p14:sldId id="840"/>
            <p14:sldId id="841"/>
            <p14:sldId id="844"/>
          </p14:sldIdLst>
        </p14:section>
        <p14:section name="Tema 6: Integração do PHP com banco de dados" id="{48B025C2-AFD7-4031-BFEE-3922F7B598E0}">
          <p14:sldIdLst>
            <p14:sldId id="771"/>
            <p14:sldId id="770"/>
            <p14:sldId id="846"/>
            <p14:sldId id="847"/>
            <p14:sldId id="843"/>
            <p14:sldId id="848"/>
            <p14:sldId id="849"/>
            <p14:sldId id="850"/>
            <p14:sldId id="852"/>
            <p14:sldId id="853"/>
            <p14:sldId id="854"/>
            <p14:sldId id="855"/>
            <p14:sldId id="856"/>
          </p14:sldIdLst>
        </p14:section>
        <p14:section name="Componentes" id="{256529E2-E094-4290-881A-5B1BA66E562E}">
          <p14:sldIdLst>
            <p14:sldId id="264"/>
            <p14:sldId id="442"/>
            <p14:sldId id="343"/>
            <p14:sldId id="258"/>
            <p14:sldId id="590"/>
            <p14:sldId id="591"/>
            <p14:sldId id="592"/>
            <p14:sldId id="593"/>
            <p14:sldId id="594"/>
            <p14:sldId id="346"/>
            <p14:sldId id="598"/>
            <p14:sldId id="348"/>
            <p14:sldId id="599"/>
            <p14:sldId id="596"/>
            <p14:sldId id="597"/>
            <p14:sldId id="481"/>
            <p14:sldId id="482"/>
            <p14:sldId id="283"/>
            <p14:sldId id="285"/>
            <p14:sldId id="284"/>
            <p14:sldId id="287"/>
            <p14:sldId id="298"/>
            <p14:sldId id="299"/>
            <p14:sldId id="302"/>
            <p14:sldId id="303"/>
            <p14:sldId id="300"/>
            <p14:sldId id="301"/>
            <p14:sldId id="305"/>
            <p14:sldId id="306"/>
            <p14:sldId id="315"/>
            <p14:sldId id="319"/>
            <p14:sldId id="499"/>
            <p14:sldId id="587"/>
            <p14:sldId id="588"/>
            <p14:sldId id="304"/>
            <p14:sldId id="328"/>
            <p14:sldId id="332"/>
            <p14:sldId id="324"/>
            <p14:sldId id="327"/>
            <p14:sldId id="600"/>
            <p14:sldId id="601"/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BBB"/>
    <a:srgbClr val="198ABA"/>
    <a:srgbClr val="0A6640"/>
    <a:srgbClr val="6D7D9B"/>
    <a:srgbClr val="F5F8FA"/>
    <a:srgbClr val="E3EAF6"/>
    <a:srgbClr val="FFFFFF"/>
    <a:srgbClr val="E2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BEA77-5704-4236-AE2A-062A1E20AE58}" v="21" dt="2023-10-02T16:02:37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6" autoAdjust="0"/>
    <p:restoredTop sz="95065" autoAdjust="0"/>
  </p:normalViewPr>
  <p:slideViewPr>
    <p:cSldViewPr snapToGrid="0">
      <p:cViewPr varScale="1">
        <p:scale>
          <a:sx n="64" d="100"/>
          <a:sy n="64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8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tags" Target="tags/tag1.xml"/><Relationship Id="rId16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11A212-6A12-8F4E-6808-D4F210207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73FF2A-1C70-7FA4-A271-9E323F5F8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A0C11-A484-4AE7-B838-3BA57A26A6BF}" type="datetimeFigureOut">
              <a:rPr lang="pt-BR" smtClean="0"/>
              <a:t>21/01/2024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AFBC9E-D42D-833B-6F78-F44CB4CEF3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AC13DC-F617-C448-AA01-40021C7D7E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091E9-4D97-4F96-A896-53BB6A17C6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1120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liacao_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Desenho animado para crianças&#10;&#10;Descrição gerada automaticamente com confiança média">
            <a:extLst>
              <a:ext uri="{FF2B5EF4-FFF2-40B4-BE49-F238E27FC236}">
                <a16:creationId xmlns:a16="http://schemas.microsoft.com/office/drawing/2014/main" id="{CEA15802-63D8-ACFC-D19E-821556D0C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4590" y="1255594"/>
            <a:ext cx="5467410" cy="405202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42E329B-5E17-7CE2-A133-7322895694AB}"/>
              </a:ext>
            </a:extLst>
          </p:cNvPr>
          <p:cNvSpPr/>
          <p:nvPr userDrawn="1"/>
        </p:nvSpPr>
        <p:spPr>
          <a:xfrm>
            <a:off x="0" y="6449734"/>
            <a:ext cx="12192000" cy="395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DFB18E-2D88-0594-4DA8-EFF874D095B7}"/>
              </a:ext>
            </a:extLst>
          </p:cNvPr>
          <p:cNvSpPr/>
          <p:nvPr userDrawn="1"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B07C65E-4FCA-111B-8379-24AD63B1D2FB}"/>
              </a:ext>
            </a:extLst>
          </p:cNvPr>
          <p:cNvGrpSpPr/>
          <p:nvPr userDrawn="1"/>
        </p:nvGrpSpPr>
        <p:grpSpPr>
          <a:xfrm>
            <a:off x="0" y="0"/>
            <a:ext cx="7429500" cy="6858001"/>
            <a:chOff x="0" y="-1"/>
            <a:chExt cx="7429500" cy="6886576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3CB47F11-6F7B-75EE-1082-8FE35CBA9FDD}"/>
                </a:ext>
              </a:extLst>
            </p:cNvPr>
            <p:cNvSpPr/>
            <p:nvPr/>
          </p:nvSpPr>
          <p:spPr>
            <a:xfrm>
              <a:off x="0" y="0"/>
              <a:ext cx="7429500" cy="6886575"/>
            </a:xfrm>
            <a:custGeom>
              <a:avLst/>
              <a:gdLst>
                <a:gd name="connsiteX0" fmla="*/ 0 w 7429500"/>
                <a:gd name="connsiteY0" fmla="*/ 0 h 6886575"/>
                <a:gd name="connsiteX1" fmla="*/ 5162550 w 7429500"/>
                <a:gd name="connsiteY1" fmla="*/ 0 h 6886575"/>
                <a:gd name="connsiteX2" fmla="*/ 7429500 w 7429500"/>
                <a:gd name="connsiteY2" fmla="*/ 3190875 h 6886575"/>
                <a:gd name="connsiteX3" fmla="*/ 6610350 w 7429500"/>
                <a:gd name="connsiteY3" fmla="*/ 6886575 h 6886575"/>
                <a:gd name="connsiteX4" fmla="*/ 9525 w 7429500"/>
                <a:gd name="connsiteY4" fmla="*/ 6886575 h 6886575"/>
                <a:gd name="connsiteX5" fmla="*/ 0 w 7429500"/>
                <a:gd name="connsiteY5" fmla="*/ 0 h 688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500" h="6886575">
                  <a:moveTo>
                    <a:pt x="0" y="0"/>
                  </a:moveTo>
                  <a:lnTo>
                    <a:pt x="5162550" y="0"/>
                  </a:lnTo>
                  <a:lnTo>
                    <a:pt x="7429500" y="3190875"/>
                  </a:lnTo>
                  <a:lnTo>
                    <a:pt x="6610350" y="6886575"/>
                  </a:lnTo>
                  <a:lnTo>
                    <a:pt x="9525" y="6886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F1B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8B55535-9851-8789-EE59-021E80490A78}"/>
                </a:ext>
              </a:extLst>
            </p:cNvPr>
            <p:cNvSpPr/>
            <p:nvPr/>
          </p:nvSpPr>
          <p:spPr>
            <a:xfrm>
              <a:off x="0" y="-1"/>
              <a:ext cx="6981825" cy="6886576"/>
            </a:xfrm>
            <a:custGeom>
              <a:avLst/>
              <a:gdLst>
                <a:gd name="connsiteX0" fmla="*/ 0 w 6981825"/>
                <a:gd name="connsiteY0" fmla="*/ 0 h 6877050"/>
                <a:gd name="connsiteX1" fmla="*/ 4924425 w 6981825"/>
                <a:gd name="connsiteY1" fmla="*/ 0 h 6877050"/>
                <a:gd name="connsiteX2" fmla="*/ 6981825 w 6981825"/>
                <a:gd name="connsiteY2" fmla="*/ 3286125 h 6877050"/>
                <a:gd name="connsiteX3" fmla="*/ 5724525 w 6981825"/>
                <a:gd name="connsiteY3" fmla="*/ 6877050 h 6877050"/>
                <a:gd name="connsiteX4" fmla="*/ 0 w 6981825"/>
                <a:gd name="connsiteY4" fmla="*/ 6877050 h 6877050"/>
                <a:gd name="connsiteX5" fmla="*/ 0 w 6981825"/>
                <a:gd name="connsiteY5" fmla="*/ 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1825" h="6877050">
                  <a:moveTo>
                    <a:pt x="0" y="0"/>
                  </a:moveTo>
                  <a:lnTo>
                    <a:pt x="4924425" y="0"/>
                  </a:lnTo>
                  <a:lnTo>
                    <a:pt x="6981825" y="3286125"/>
                  </a:lnTo>
                  <a:lnTo>
                    <a:pt x="5724525" y="6877050"/>
                  </a:lnTo>
                  <a:lnTo>
                    <a:pt x="0" y="6877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66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0E8E735-3690-85AF-8F5B-74299B31B8A9}"/>
              </a:ext>
            </a:extLst>
          </p:cNvPr>
          <p:cNvSpPr txBox="1">
            <a:spLocks/>
          </p:cNvSpPr>
          <p:nvPr userDrawn="1"/>
        </p:nvSpPr>
        <p:spPr>
          <a:xfrm>
            <a:off x="695324" y="2790824"/>
            <a:ext cx="5400676" cy="12763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257C3D-ADAC-14D7-0492-AF5115E8F532}"/>
              </a:ext>
            </a:extLst>
          </p:cNvPr>
          <p:cNvSpPr txBox="1"/>
          <p:nvPr userDrawn="1"/>
        </p:nvSpPr>
        <p:spPr>
          <a:xfrm>
            <a:off x="238124" y="1012367"/>
            <a:ext cx="638420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Olá, Professor!</a:t>
            </a:r>
            <a:b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Peço que realize a </a:t>
            </a:r>
            <a:r>
              <a:rPr lang="pt-BR" sz="17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avaliação do conteúdo </a:t>
            </a:r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com o </a:t>
            </a:r>
            <a:b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intuito de manter o nosso material sempre atualizado.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39810D02-AA32-BFEE-4C12-0A0044B47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808" y="2916206"/>
            <a:ext cx="1694095" cy="16940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6FF1BC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A5DF4C-1D61-7E9A-D60D-B348914E653C}"/>
              </a:ext>
            </a:extLst>
          </p:cNvPr>
          <p:cNvSpPr txBox="1"/>
          <p:nvPr userDrawn="1"/>
        </p:nvSpPr>
        <p:spPr>
          <a:xfrm>
            <a:off x="552225" y="5359874"/>
            <a:ext cx="4435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sng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https://bit.ly/451BDqS </a:t>
            </a:r>
            <a:endParaRPr lang="pt-BR" sz="2400" b="1" u="sng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B40AAF0-0664-C89F-562A-3E78A265E166}"/>
              </a:ext>
            </a:extLst>
          </p:cNvPr>
          <p:cNvSpPr txBox="1"/>
          <p:nvPr userDrawn="1"/>
        </p:nvSpPr>
        <p:spPr>
          <a:xfrm>
            <a:off x="735555" y="3314265"/>
            <a:ext cx="301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Avalie este conteúdo! </a:t>
            </a:r>
            <a:r>
              <a:rPr lang="pt-BR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Segoe UI" panose="020B0502040204020203" pitchFamily="34" charset="0"/>
              </a:rPr>
              <a:t>🚀✨ </a:t>
            </a:r>
          </a:p>
        </p:txBody>
      </p:sp>
      <p:pic>
        <p:nvPicPr>
          <p:cNvPr id="25" name="Gráfico 24" descr="Professor com preenchimento sólido">
            <a:extLst>
              <a:ext uri="{FF2B5EF4-FFF2-40B4-BE49-F238E27FC236}">
                <a16:creationId xmlns:a16="http://schemas.microsoft.com/office/drawing/2014/main" id="{358B141F-071E-7180-89CE-7ADCAF369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4" y="441756"/>
            <a:ext cx="687443" cy="6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_disciplina_enfer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0E8E735-3690-85AF-8F5B-74299B31B8A9}"/>
              </a:ext>
            </a:extLst>
          </p:cNvPr>
          <p:cNvSpPr txBox="1">
            <a:spLocks/>
          </p:cNvSpPr>
          <p:nvPr userDrawn="1"/>
        </p:nvSpPr>
        <p:spPr>
          <a:xfrm>
            <a:off x="695324" y="2790824"/>
            <a:ext cx="5400676" cy="12763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>
                <a:solidFill>
                  <a:schemeClr val="bg1"/>
                </a:solidFill>
              </a:rPr>
              <a:t>Título da disciplina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B326D6-B9F7-7414-2EFF-89C89E192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"/>
            <a:ext cx="12191998" cy="685799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B07C65E-4FCA-111B-8379-24AD63B1D2FB}"/>
              </a:ext>
            </a:extLst>
          </p:cNvPr>
          <p:cNvGrpSpPr/>
          <p:nvPr userDrawn="1"/>
        </p:nvGrpSpPr>
        <p:grpSpPr>
          <a:xfrm>
            <a:off x="0" y="0"/>
            <a:ext cx="7429500" cy="6858001"/>
            <a:chOff x="0" y="-1"/>
            <a:chExt cx="7429500" cy="6886576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3CB47F11-6F7B-75EE-1082-8FE35CBA9FDD}"/>
                </a:ext>
              </a:extLst>
            </p:cNvPr>
            <p:cNvSpPr/>
            <p:nvPr/>
          </p:nvSpPr>
          <p:spPr>
            <a:xfrm>
              <a:off x="0" y="0"/>
              <a:ext cx="7429500" cy="6886575"/>
            </a:xfrm>
            <a:custGeom>
              <a:avLst/>
              <a:gdLst>
                <a:gd name="connsiteX0" fmla="*/ 0 w 7429500"/>
                <a:gd name="connsiteY0" fmla="*/ 0 h 6886575"/>
                <a:gd name="connsiteX1" fmla="*/ 5162550 w 7429500"/>
                <a:gd name="connsiteY1" fmla="*/ 0 h 6886575"/>
                <a:gd name="connsiteX2" fmla="*/ 7429500 w 7429500"/>
                <a:gd name="connsiteY2" fmla="*/ 3190875 h 6886575"/>
                <a:gd name="connsiteX3" fmla="*/ 6610350 w 7429500"/>
                <a:gd name="connsiteY3" fmla="*/ 6886575 h 6886575"/>
                <a:gd name="connsiteX4" fmla="*/ 9525 w 7429500"/>
                <a:gd name="connsiteY4" fmla="*/ 6886575 h 6886575"/>
                <a:gd name="connsiteX5" fmla="*/ 0 w 7429500"/>
                <a:gd name="connsiteY5" fmla="*/ 0 h 688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500" h="6886575">
                  <a:moveTo>
                    <a:pt x="0" y="0"/>
                  </a:moveTo>
                  <a:lnTo>
                    <a:pt x="5162550" y="0"/>
                  </a:lnTo>
                  <a:lnTo>
                    <a:pt x="7429500" y="3190875"/>
                  </a:lnTo>
                  <a:lnTo>
                    <a:pt x="6610350" y="6886575"/>
                  </a:lnTo>
                  <a:lnTo>
                    <a:pt x="9525" y="6886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8B55535-9851-8789-EE59-021E80490A78}"/>
                </a:ext>
              </a:extLst>
            </p:cNvPr>
            <p:cNvSpPr/>
            <p:nvPr/>
          </p:nvSpPr>
          <p:spPr>
            <a:xfrm>
              <a:off x="0" y="-1"/>
              <a:ext cx="6981825" cy="6886576"/>
            </a:xfrm>
            <a:custGeom>
              <a:avLst/>
              <a:gdLst>
                <a:gd name="connsiteX0" fmla="*/ 0 w 6981825"/>
                <a:gd name="connsiteY0" fmla="*/ 0 h 6877050"/>
                <a:gd name="connsiteX1" fmla="*/ 4924425 w 6981825"/>
                <a:gd name="connsiteY1" fmla="*/ 0 h 6877050"/>
                <a:gd name="connsiteX2" fmla="*/ 6981825 w 6981825"/>
                <a:gd name="connsiteY2" fmla="*/ 3286125 h 6877050"/>
                <a:gd name="connsiteX3" fmla="*/ 5724525 w 6981825"/>
                <a:gd name="connsiteY3" fmla="*/ 6877050 h 6877050"/>
                <a:gd name="connsiteX4" fmla="*/ 0 w 6981825"/>
                <a:gd name="connsiteY4" fmla="*/ 6877050 h 6877050"/>
                <a:gd name="connsiteX5" fmla="*/ 0 w 6981825"/>
                <a:gd name="connsiteY5" fmla="*/ 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1825" h="6877050">
                  <a:moveTo>
                    <a:pt x="0" y="0"/>
                  </a:moveTo>
                  <a:lnTo>
                    <a:pt x="4924425" y="0"/>
                  </a:lnTo>
                  <a:lnTo>
                    <a:pt x="6981825" y="3286125"/>
                  </a:lnTo>
                  <a:lnTo>
                    <a:pt x="5724525" y="6877050"/>
                  </a:lnTo>
                  <a:lnTo>
                    <a:pt x="0" y="6877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D6B1108-62E6-B323-6690-074625AE20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2586830"/>
            <a:ext cx="5400676" cy="1684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Título da disciplina</a:t>
            </a:r>
          </a:p>
        </p:txBody>
      </p:sp>
    </p:spTree>
    <p:extLst>
      <p:ext uri="{BB962C8B-B14F-4D97-AF65-F5344CB8AC3E}">
        <p14:creationId xmlns:p14="http://schemas.microsoft.com/office/powerpoint/2010/main" val="19206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_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428F379-6ECB-5BB3-6D4F-611178BA1B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460753-88DE-BBB1-5A34-4115A7DF4745}"/>
              </a:ext>
            </a:extLst>
          </p:cNvPr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12F41A50-56E3-3B09-295D-C9D3ED9D8F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8" y="-1"/>
            <a:ext cx="4043362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no ícone para alterar a imagem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A692BB38-74DB-6073-8F7B-2CCA25199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56" y="3023391"/>
            <a:ext cx="6243580" cy="8119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Título do tema</a:t>
            </a:r>
          </a:p>
        </p:txBody>
      </p:sp>
    </p:spTree>
    <p:extLst>
      <p:ext uri="{BB962C8B-B14F-4D97-AF65-F5344CB8AC3E}">
        <p14:creationId xmlns:p14="http://schemas.microsoft.com/office/powerpoint/2010/main" val="32671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nc_fundo_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45C0A04-5D07-15B4-BDEA-D81C35D9AB5E}"/>
              </a:ext>
            </a:extLst>
          </p:cNvPr>
          <p:cNvCxnSpPr/>
          <p:nvPr/>
        </p:nvCxnSpPr>
        <p:spPr>
          <a:xfrm>
            <a:off x="298852" y="917190"/>
            <a:ext cx="506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BE42597-6E97-1421-B321-FD575221C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584200"/>
            <a:ext cx="10153650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Título de Núcleo conceitual</a:t>
            </a:r>
          </a:p>
        </p:txBody>
      </p:sp>
    </p:spTree>
    <p:extLst>
      <p:ext uri="{BB962C8B-B14F-4D97-AF65-F5344CB8AC3E}">
        <p14:creationId xmlns:p14="http://schemas.microsoft.com/office/powerpoint/2010/main" val="208956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o_nc_subtitulo_fundo_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45C0A04-5D07-15B4-BDEA-D81C35D9AB5E}"/>
              </a:ext>
            </a:extLst>
          </p:cNvPr>
          <p:cNvCxnSpPr/>
          <p:nvPr/>
        </p:nvCxnSpPr>
        <p:spPr>
          <a:xfrm>
            <a:off x="298852" y="917190"/>
            <a:ext cx="506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7646759C-129F-8E13-9526-F5863F0AAC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19175" y="584200"/>
            <a:ext cx="10153650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Título de Núcleo conceitual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2EECE16-EFA0-70C3-D06A-EA37CFBC5E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5" y="1455738"/>
            <a:ext cx="10153650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164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12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gunta_res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53871F8-5007-B628-CC9F-1A224D3C4D9F}"/>
              </a:ext>
            </a:extLst>
          </p:cNvPr>
          <p:cNvGrpSpPr/>
          <p:nvPr/>
        </p:nvGrpSpPr>
        <p:grpSpPr>
          <a:xfrm>
            <a:off x="1041187" y="584200"/>
            <a:ext cx="10153650" cy="2461155"/>
            <a:chOff x="1019175" y="179339"/>
            <a:chExt cx="10153650" cy="2461155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C2696D8-49A3-8AD5-6C46-9A65D637E51C}"/>
                </a:ext>
              </a:extLst>
            </p:cNvPr>
            <p:cNvSpPr/>
            <p:nvPr/>
          </p:nvSpPr>
          <p:spPr>
            <a:xfrm>
              <a:off x="1019175" y="584200"/>
              <a:ext cx="10153650" cy="205629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283D80C-0231-33E9-86F1-AE2E84855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4783" t="12189" r="5958" b="12853"/>
            <a:stretch/>
          </p:blipFill>
          <p:spPr>
            <a:xfrm>
              <a:off x="1420837" y="179339"/>
              <a:ext cx="815878" cy="809721"/>
            </a:xfrm>
            <a:prstGeom prst="ellipse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956193C-51AA-2928-A135-F23F31229848}"/>
              </a:ext>
            </a:extLst>
          </p:cNvPr>
          <p:cNvGrpSpPr/>
          <p:nvPr userDrawn="1"/>
        </p:nvGrpSpPr>
        <p:grpSpPr>
          <a:xfrm>
            <a:off x="1041187" y="3045355"/>
            <a:ext cx="10153650" cy="2807771"/>
            <a:chOff x="1019175" y="3084018"/>
            <a:chExt cx="10153650" cy="2807771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5CF9565-5850-0DD6-60C4-D61C5C67B08F}"/>
                </a:ext>
              </a:extLst>
            </p:cNvPr>
            <p:cNvSpPr/>
            <p:nvPr/>
          </p:nvSpPr>
          <p:spPr>
            <a:xfrm>
              <a:off x="1019175" y="3084018"/>
              <a:ext cx="10153650" cy="280777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3B7B578-333B-E67B-0AB9-FE651089C6BD}"/>
                </a:ext>
              </a:extLst>
            </p:cNvPr>
            <p:cNvSpPr txBox="1"/>
            <p:nvPr/>
          </p:nvSpPr>
          <p:spPr>
            <a:xfrm>
              <a:off x="1420837" y="3549277"/>
              <a:ext cx="2354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/>
                <a:t>Resposta</a:t>
              </a:r>
            </a:p>
          </p:txBody>
        </p:sp>
      </p:grp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1C5B3B9-78FC-A48F-DA1A-CA12044E5F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2849" y="3978805"/>
            <a:ext cx="9380538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Inserir a resposta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BC8CD4D3-1F32-C65E-B449-605C996467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6024" y="1633861"/>
            <a:ext cx="9421813" cy="973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Inserir a pergunta</a:t>
            </a:r>
          </a:p>
        </p:txBody>
      </p:sp>
    </p:spTree>
    <p:extLst>
      <p:ext uri="{BB962C8B-B14F-4D97-AF65-F5344CB8AC3E}">
        <p14:creationId xmlns:p14="http://schemas.microsoft.com/office/powerpoint/2010/main" val="128821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ividade - vers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3B497CC-9378-1C00-75F9-34D424616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337457"/>
            <a:ext cx="3060700" cy="333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pt-BR"/>
              <a:t>Questão X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84B660C-03D5-A291-E45A-BC7EBFD273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843927"/>
            <a:ext cx="10153650" cy="29855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Inserir enunciado da questão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BADEE8F-D176-C6BD-C191-56A9B56E84AD}"/>
              </a:ext>
            </a:extLst>
          </p:cNvPr>
          <p:cNvGrpSpPr/>
          <p:nvPr userDrawn="1"/>
        </p:nvGrpSpPr>
        <p:grpSpPr>
          <a:xfrm>
            <a:off x="1019171" y="4111174"/>
            <a:ext cx="10153650" cy="447215"/>
            <a:chOff x="1019173" y="4224856"/>
            <a:chExt cx="10153650" cy="447215"/>
          </a:xfrm>
        </p:grpSpPr>
        <p:sp>
          <p:nvSpPr>
            <p:cNvPr id="47" name="Retângulo de cantos arredondados 13">
              <a:extLst>
                <a:ext uri="{FF2B5EF4-FFF2-40B4-BE49-F238E27FC236}">
                  <a16:creationId xmlns:a16="http://schemas.microsoft.com/office/drawing/2014/main" id="{9E37F690-4F60-E12D-266D-BD55E86F739E}"/>
                </a:ext>
              </a:extLst>
            </p:cNvPr>
            <p:cNvSpPr/>
            <p:nvPr/>
          </p:nvSpPr>
          <p:spPr>
            <a:xfrm>
              <a:off x="1019173" y="4224856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A7E0BE7-D585-5406-4A69-D1647F5969A1}"/>
                </a:ext>
              </a:extLst>
            </p:cNvPr>
            <p:cNvGrpSpPr/>
            <p:nvPr userDrawn="1"/>
          </p:nvGrpSpPr>
          <p:grpSpPr>
            <a:xfrm>
              <a:off x="1019173" y="4230019"/>
              <a:ext cx="474978" cy="442052"/>
              <a:chOff x="1628481" y="2730261"/>
              <a:chExt cx="474978" cy="442052"/>
            </a:xfrm>
          </p:grpSpPr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4C2BD092-568C-27FE-9B8D-764D4F49C412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51" name="Retângulo de cantos arredondados 15">
                  <a:extLst>
                    <a:ext uri="{FF2B5EF4-FFF2-40B4-BE49-F238E27FC236}">
                      <a16:creationId xmlns:a16="http://schemas.microsoft.com/office/drawing/2014/main" id="{DA78C2B1-AA4E-E25C-4C63-921000DFD9AC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52" name="Retângulo 51">
                  <a:extLst>
                    <a:ext uri="{FF2B5EF4-FFF2-40B4-BE49-F238E27FC236}">
                      <a16:creationId xmlns:a16="http://schemas.microsoft.com/office/drawing/2014/main" id="{0FA39DCD-DDF5-5EB6-32CE-A5BBF316E965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823B33A8-A3C3-FE33-88EB-3780FF352BA4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</p:grp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DEB5224-F2B9-6741-95F5-3FE155EEACFD}"/>
              </a:ext>
            </a:extLst>
          </p:cNvPr>
          <p:cNvGrpSpPr/>
          <p:nvPr userDrawn="1"/>
        </p:nvGrpSpPr>
        <p:grpSpPr>
          <a:xfrm>
            <a:off x="1019173" y="4605031"/>
            <a:ext cx="10153650" cy="447215"/>
            <a:chOff x="1628481" y="2725098"/>
            <a:chExt cx="10153650" cy="447215"/>
          </a:xfrm>
        </p:grpSpPr>
        <p:sp>
          <p:nvSpPr>
            <p:cNvPr id="54" name="Retângulo de cantos arredondados 13">
              <a:extLst>
                <a:ext uri="{FF2B5EF4-FFF2-40B4-BE49-F238E27FC236}">
                  <a16:creationId xmlns:a16="http://schemas.microsoft.com/office/drawing/2014/main" id="{CC35F686-2916-0195-EBEE-18DAD8862BC5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DF05DF7E-8DC5-6C0E-7D6C-1AE4E3310C29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97727E5B-8DA2-B834-D10F-EB7149CB4731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58" name="Retângulo de cantos arredondados 15">
                  <a:extLst>
                    <a:ext uri="{FF2B5EF4-FFF2-40B4-BE49-F238E27FC236}">
                      <a16:creationId xmlns:a16="http://schemas.microsoft.com/office/drawing/2014/main" id="{5437BE75-133C-6327-2246-253E17EE887E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59" name="Retângulo 58">
                  <a:extLst>
                    <a:ext uri="{FF2B5EF4-FFF2-40B4-BE49-F238E27FC236}">
                      <a16:creationId xmlns:a16="http://schemas.microsoft.com/office/drawing/2014/main" id="{7908B266-0FCB-DBD7-344C-B731C9BAC779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DCA0B9B-85D9-0710-F6C7-E51FCAC424A9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</p:grp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5ED4CE3C-9145-E8CF-C524-319FA1F6CFD6}"/>
              </a:ext>
            </a:extLst>
          </p:cNvPr>
          <p:cNvGrpSpPr/>
          <p:nvPr userDrawn="1"/>
        </p:nvGrpSpPr>
        <p:grpSpPr>
          <a:xfrm>
            <a:off x="1019173" y="5098888"/>
            <a:ext cx="10153650" cy="447215"/>
            <a:chOff x="1628481" y="2725098"/>
            <a:chExt cx="10153650" cy="447215"/>
          </a:xfrm>
        </p:grpSpPr>
        <p:sp>
          <p:nvSpPr>
            <p:cNvPr id="61" name="Retângulo de cantos arredondados 13">
              <a:extLst>
                <a:ext uri="{FF2B5EF4-FFF2-40B4-BE49-F238E27FC236}">
                  <a16:creationId xmlns:a16="http://schemas.microsoft.com/office/drawing/2014/main" id="{953FD78B-BE8B-A227-E11C-CD764465EEA2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55FFA467-3001-C6A1-7786-5BFD11C1E659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63" name="Agrupar 62">
                <a:extLst>
                  <a:ext uri="{FF2B5EF4-FFF2-40B4-BE49-F238E27FC236}">
                    <a16:creationId xmlns:a16="http://schemas.microsoft.com/office/drawing/2014/main" id="{4D083777-EFF2-8DBF-B78F-77599AF6F254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65" name="Retângulo de cantos arredondados 15">
                  <a:extLst>
                    <a:ext uri="{FF2B5EF4-FFF2-40B4-BE49-F238E27FC236}">
                      <a16:creationId xmlns:a16="http://schemas.microsoft.com/office/drawing/2014/main" id="{A342804B-4366-B131-CBA7-E442DD2AA291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66" name="Retângulo 65">
                  <a:extLst>
                    <a:ext uri="{FF2B5EF4-FFF2-40B4-BE49-F238E27FC236}">
                      <a16:creationId xmlns:a16="http://schemas.microsoft.com/office/drawing/2014/main" id="{E1B9D27E-5EEE-4389-587B-8AE7AFFA87B6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BB1D00F3-F8A2-0B06-3348-284CCA2A4FD3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</p:grp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0F058CB-17C3-B0B1-645E-E448CD912DDD}"/>
              </a:ext>
            </a:extLst>
          </p:cNvPr>
          <p:cNvGrpSpPr/>
          <p:nvPr userDrawn="1"/>
        </p:nvGrpSpPr>
        <p:grpSpPr>
          <a:xfrm>
            <a:off x="1019173" y="5592745"/>
            <a:ext cx="10153650" cy="447215"/>
            <a:chOff x="1628481" y="2725098"/>
            <a:chExt cx="10153650" cy="447215"/>
          </a:xfrm>
        </p:grpSpPr>
        <p:sp>
          <p:nvSpPr>
            <p:cNvPr id="68" name="Retângulo de cantos arredondados 13">
              <a:extLst>
                <a:ext uri="{FF2B5EF4-FFF2-40B4-BE49-F238E27FC236}">
                  <a16:creationId xmlns:a16="http://schemas.microsoft.com/office/drawing/2014/main" id="{A4D365FE-671B-6155-BD2F-7576F690EFC8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A736213C-39C8-8DCF-7C9A-E03B96565F77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13045E57-F663-81B9-D6BF-5CEDDE384347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72" name="Retângulo de cantos arredondados 15">
                  <a:extLst>
                    <a:ext uri="{FF2B5EF4-FFF2-40B4-BE49-F238E27FC236}">
                      <a16:creationId xmlns:a16="http://schemas.microsoft.com/office/drawing/2014/main" id="{DA0562E0-78BC-8395-835C-B5C0A8D5D8E8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73" name="Retângulo 72">
                  <a:extLst>
                    <a:ext uri="{FF2B5EF4-FFF2-40B4-BE49-F238E27FC236}">
                      <a16:creationId xmlns:a16="http://schemas.microsoft.com/office/drawing/2014/main" id="{27B43141-FDC7-0612-437C-E4D7C18596EE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7E63F918-2AB5-FC72-4426-7AD7B9CCC147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D</a:t>
                </a:r>
              </a:p>
            </p:txBody>
          </p:sp>
        </p:grp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E14FA5E-45DC-8A36-2F64-F15F01B35DF6}"/>
              </a:ext>
            </a:extLst>
          </p:cNvPr>
          <p:cNvGrpSpPr/>
          <p:nvPr userDrawn="1"/>
        </p:nvGrpSpPr>
        <p:grpSpPr>
          <a:xfrm>
            <a:off x="1019173" y="6086602"/>
            <a:ext cx="10153650" cy="447215"/>
            <a:chOff x="1628481" y="2725098"/>
            <a:chExt cx="10153650" cy="447215"/>
          </a:xfrm>
        </p:grpSpPr>
        <p:sp>
          <p:nvSpPr>
            <p:cNvPr id="75" name="Retângulo de cantos arredondados 13">
              <a:extLst>
                <a:ext uri="{FF2B5EF4-FFF2-40B4-BE49-F238E27FC236}">
                  <a16:creationId xmlns:a16="http://schemas.microsoft.com/office/drawing/2014/main" id="{F21BE6EF-BC46-A69C-7B39-E157229E4A0C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DC27ED11-8E36-0007-FE86-97E332AF672D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77" name="Agrupar 76">
                <a:extLst>
                  <a:ext uri="{FF2B5EF4-FFF2-40B4-BE49-F238E27FC236}">
                    <a16:creationId xmlns:a16="http://schemas.microsoft.com/office/drawing/2014/main" id="{145BFD78-445F-EE7A-44E1-7C1D81526219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79" name="Retângulo de cantos arredondados 15">
                  <a:extLst>
                    <a:ext uri="{FF2B5EF4-FFF2-40B4-BE49-F238E27FC236}">
                      <a16:creationId xmlns:a16="http://schemas.microsoft.com/office/drawing/2014/main" id="{070C554F-805F-B025-3E5F-45733FD5DB7C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80" name="Retângulo 79">
                  <a:extLst>
                    <a:ext uri="{FF2B5EF4-FFF2-40B4-BE49-F238E27FC236}">
                      <a16:creationId xmlns:a16="http://schemas.microsoft.com/office/drawing/2014/main" id="{BD1D8CE8-C1D7-3661-82C2-705186E53A9E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A483B232-567F-A1B6-B600-BDD867B16596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E</a:t>
                </a:r>
              </a:p>
            </p:txBody>
          </p:sp>
        </p:grpSp>
      </p:grpSp>
      <p:sp>
        <p:nvSpPr>
          <p:cNvPr id="86" name="Espaço Reservado para Texto 14">
            <a:extLst>
              <a:ext uri="{FF2B5EF4-FFF2-40B4-BE49-F238E27FC236}">
                <a16:creationId xmlns:a16="http://schemas.microsoft.com/office/drawing/2014/main" id="{519118B2-F10A-9580-6C53-56E8822062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4630" y="4191751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87" name="Espaço Reservado para Texto 14">
            <a:extLst>
              <a:ext uri="{FF2B5EF4-FFF2-40B4-BE49-F238E27FC236}">
                <a16:creationId xmlns:a16="http://schemas.microsoft.com/office/drawing/2014/main" id="{359D1B0A-DD7E-E868-EE74-830962D94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630" y="4690449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88" name="Espaço Reservado para Texto 14">
            <a:extLst>
              <a:ext uri="{FF2B5EF4-FFF2-40B4-BE49-F238E27FC236}">
                <a16:creationId xmlns:a16="http://schemas.microsoft.com/office/drawing/2014/main" id="{288EA4B8-ADE9-1C9C-0AA8-6902289873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4630" y="5175461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2" name="Espaço Reservado para Texto 14">
            <a:extLst>
              <a:ext uri="{FF2B5EF4-FFF2-40B4-BE49-F238E27FC236}">
                <a16:creationId xmlns:a16="http://schemas.microsoft.com/office/drawing/2014/main" id="{00B12AC7-38E5-A0E5-D759-4949D3B1FB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630" y="5678163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82" name="Espaço Reservado para Texto 14">
            <a:extLst>
              <a:ext uri="{FF2B5EF4-FFF2-40B4-BE49-F238E27FC236}">
                <a16:creationId xmlns:a16="http://schemas.microsoft.com/office/drawing/2014/main" id="{10088599-B6D5-ABC4-A9A6-02AC18405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4630" y="6163175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44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2">
            <a:extLst>
              <a:ext uri="{FF2B5EF4-FFF2-40B4-BE49-F238E27FC236}">
                <a16:creationId xmlns:a16="http://schemas.microsoft.com/office/drawing/2014/main" id="{CB9D0CF1-939E-E4E7-1BA0-B7DF50655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337457"/>
            <a:ext cx="3060700" cy="333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pt-BR"/>
              <a:t>Questão X</a:t>
            </a:r>
          </a:p>
        </p:txBody>
      </p:sp>
      <p:sp>
        <p:nvSpPr>
          <p:cNvPr id="4" name="Espaço Reservado para Texto 14">
            <a:extLst>
              <a:ext uri="{FF2B5EF4-FFF2-40B4-BE49-F238E27FC236}">
                <a16:creationId xmlns:a16="http://schemas.microsoft.com/office/drawing/2014/main" id="{5B6EFF45-AA37-0428-4DBE-6391AB722A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843928"/>
            <a:ext cx="10153650" cy="1566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Inserir enunciado da questão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D9A6C46-B701-3A75-50FD-E2CB4D89154F}"/>
              </a:ext>
            </a:extLst>
          </p:cNvPr>
          <p:cNvGrpSpPr/>
          <p:nvPr userDrawn="1"/>
        </p:nvGrpSpPr>
        <p:grpSpPr>
          <a:xfrm>
            <a:off x="1017329" y="2583591"/>
            <a:ext cx="10153650" cy="759991"/>
            <a:chOff x="1019173" y="4224856"/>
            <a:chExt cx="10153650" cy="447215"/>
          </a:xfrm>
        </p:grpSpPr>
        <p:sp>
          <p:nvSpPr>
            <p:cNvPr id="6" name="Retângulo de cantos arredondados 13">
              <a:extLst>
                <a:ext uri="{FF2B5EF4-FFF2-40B4-BE49-F238E27FC236}">
                  <a16:creationId xmlns:a16="http://schemas.microsoft.com/office/drawing/2014/main" id="{A7648317-A452-4321-C4FD-D2D969D4F0B1}"/>
                </a:ext>
              </a:extLst>
            </p:cNvPr>
            <p:cNvSpPr/>
            <p:nvPr/>
          </p:nvSpPr>
          <p:spPr>
            <a:xfrm>
              <a:off x="1019173" y="4224856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94C85FF7-E67B-859B-70EE-D7559EBDCDD4}"/>
                </a:ext>
              </a:extLst>
            </p:cNvPr>
            <p:cNvGrpSpPr/>
            <p:nvPr userDrawn="1"/>
          </p:nvGrpSpPr>
          <p:grpSpPr>
            <a:xfrm>
              <a:off x="1019173" y="4230019"/>
              <a:ext cx="474978" cy="442052"/>
              <a:chOff x="1628481" y="2730261"/>
              <a:chExt cx="474978" cy="442052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0A88026D-D665-E196-22A5-BA4875FF89FA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10" name="Retângulo de cantos arredondados 15">
                  <a:extLst>
                    <a:ext uri="{FF2B5EF4-FFF2-40B4-BE49-F238E27FC236}">
                      <a16:creationId xmlns:a16="http://schemas.microsoft.com/office/drawing/2014/main" id="{C7E27372-4417-307F-8649-5DA62BB1C26F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E5417D42-5F3A-7046-1751-753B590ABEE6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D12BCF5-7B70-2379-A990-4486D6CFBB6E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86ADC7-4E5B-13E3-DA56-E0AD8EF10979}"/>
              </a:ext>
            </a:extLst>
          </p:cNvPr>
          <p:cNvGrpSpPr/>
          <p:nvPr userDrawn="1"/>
        </p:nvGrpSpPr>
        <p:grpSpPr>
          <a:xfrm>
            <a:off x="1017329" y="3403898"/>
            <a:ext cx="10153650" cy="711110"/>
            <a:chOff x="1628481" y="2725098"/>
            <a:chExt cx="10153650" cy="447215"/>
          </a:xfrm>
        </p:grpSpPr>
        <p:sp>
          <p:nvSpPr>
            <p:cNvPr id="13" name="Retângulo de cantos arredondados 13">
              <a:extLst>
                <a:ext uri="{FF2B5EF4-FFF2-40B4-BE49-F238E27FC236}">
                  <a16:creationId xmlns:a16="http://schemas.microsoft.com/office/drawing/2014/main" id="{B80F30D9-F4FC-AE0E-D672-D88A63A21948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FB9EAAE2-29BE-49A1-ADB5-DACEF00D732D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EEEE910A-C2B4-8CB0-F9FC-C6EA20DF6324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17" name="Retângulo de cantos arredondados 15">
                  <a:extLst>
                    <a:ext uri="{FF2B5EF4-FFF2-40B4-BE49-F238E27FC236}">
                      <a16:creationId xmlns:a16="http://schemas.microsoft.com/office/drawing/2014/main" id="{CF299796-8A71-0E80-4868-DD7A17B2A8C5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7F1D12A6-0216-BC3D-789B-2FB554DF3875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2723E5F-4DC7-5485-CCF3-775C7BEAE5CD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FC1031-B38B-B5B7-4352-EC4BD6A7B14A}"/>
              </a:ext>
            </a:extLst>
          </p:cNvPr>
          <p:cNvGrpSpPr/>
          <p:nvPr userDrawn="1"/>
        </p:nvGrpSpPr>
        <p:grpSpPr>
          <a:xfrm>
            <a:off x="1017329" y="4175324"/>
            <a:ext cx="10153650" cy="702900"/>
            <a:chOff x="1628481" y="2725098"/>
            <a:chExt cx="10153650" cy="447215"/>
          </a:xfrm>
        </p:grpSpPr>
        <p:sp>
          <p:nvSpPr>
            <p:cNvPr id="20" name="Retângulo de cantos arredondados 13">
              <a:extLst>
                <a:ext uri="{FF2B5EF4-FFF2-40B4-BE49-F238E27FC236}">
                  <a16:creationId xmlns:a16="http://schemas.microsoft.com/office/drawing/2014/main" id="{018BBDD2-FFC2-17B0-E089-2A7E80C23C5F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FF3AA71B-CC14-4CB0-E196-3AAE42E7577B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AD4D1465-9CC8-6815-5743-515FE87C28FA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24" name="Retângulo de cantos arredondados 15">
                  <a:extLst>
                    <a:ext uri="{FF2B5EF4-FFF2-40B4-BE49-F238E27FC236}">
                      <a16:creationId xmlns:a16="http://schemas.microsoft.com/office/drawing/2014/main" id="{FE2EA8F3-16BF-331B-FC93-2FF94815FB9A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9C5AA948-103A-B618-1BAC-278241285BAE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3906479-2C50-06E3-0237-F1784A2CC872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083BEC5-3D7D-D4DC-750F-480790CF4327}"/>
              </a:ext>
            </a:extLst>
          </p:cNvPr>
          <p:cNvGrpSpPr/>
          <p:nvPr userDrawn="1"/>
        </p:nvGrpSpPr>
        <p:grpSpPr>
          <a:xfrm>
            <a:off x="1017329" y="4938540"/>
            <a:ext cx="10153650" cy="725259"/>
            <a:chOff x="1628481" y="2725098"/>
            <a:chExt cx="10153650" cy="447215"/>
          </a:xfrm>
        </p:grpSpPr>
        <p:sp>
          <p:nvSpPr>
            <p:cNvPr id="27" name="Retângulo de cantos arredondados 13">
              <a:extLst>
                <a:ext uri="{FF2B5EF4-FFF2-40B4-BE49-F238E27FC236}">
                  <a16:creationId xmlns:a16="http://schemas.microsoft.com/office/drawing/2014/main" id="{4835CEC4-10DA-A6DE-3112-A21EB771AFA5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8D0EBADD-7636-D463-E589-538961271526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7CCB71ED-E317-6AC5-2014-1892587EFF11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31" name="Retângulo de cantos arredondados 15">
                  <a:extLst>
                    <a:ext uri="{FF2B5EF4-FFF2-40B4-BE49-F238E27FC236}">
                      <a16:creationId xmlns:a16="http://schemas.microsoft.com/office/drawing/2014/main" id="{8FE2102D-F084-8098-EDA6-A65E2F23FC8F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F90E6265-99FF-D769-BB79-C20FBF09E78B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B867103-30FF-911E-D894-2CA519EA6287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D</a:t>
                </a:r>
              </a:p>
            </p:txBody>
          </p:sp>
        </p:grp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B49F3AD-40C2-547B-FEE4-2198CEAF27CB}"/>
              </a:ext>
            </a:extLst>
          </p:cNvPr>
          <p:cNvGrpSpPr/>
          <p:nvPr userDrawn="1"/>
        </p:nvGrpSpPr>
        <p:grpSpPr>
          <a:xfrm>
            <a:off x="1017329" y="5724113"/>
            <a:ext cx="10153650" cy="693958"/>
            <a:chOff x="1628481" y="2725098"/>
            <a:chExt cx="10153650" cy="447215"/>
          </a:xfrm>
        </p:grpSpPr>
        <p:sp>
          <p:nvSpPr>
            <p:cNvPr id="34" name="Retângulo de cantos arredondados 13">
              <a:extLst>
                <a:ext uri="{FF2B5EF4-FFF2-40B4-BE49-F238E27FC236}">
                  <a16:creationId xmlns:a16="http://schemas.microsoft.com/office/drawing/2014/main" id="{4490BE2E-42D0-3480-3092-F595BC378453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DA456ADD-65BF-6705-54F0-88F9E3D074DF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959E214E-9E2B-7805-F059-D42EBDBBE86F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38" name="Retângulo de cantos arredondados 15">
                  <a:extLst>
                    <a:ext uri="{FF2B5EF4-FFF2-40B4-BE49-F238E27FC236}">
                      <a16:creationId xmlns:a16="http://schemas.microsoft.com/office/drawing/2014/main" id="{A087EC61-1769-5252-42BA-3BFE47EC5FDF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273725E-B0D2-62CF-2B91-A0EF5C099551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BB8D845D-864A-4B6A-6C35-5500C3BAC53C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E</a:t>
                </a:r>
              </a:p>
            </p:txBody>
          </p:sp>
        </p:grpSp>
      </p:grp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249BA33-0847-3A49-6C3E-C3E2C19469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4634" y="2664167"/>
            <a:ext cx="9497718" cy="608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819E2D9F-1E12-3E2E-6BAA-5A6D22D274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482" y="3473754"/>
            <a:ext cx="9497718" cy="569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E846084A-3AB4-9FEA-4DC5-004F97453B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2786" y="4245591"/>
            <a:ext cx="9497718" cy="562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5" name="Espaço Reservado para Texto 14">
            <a:extLst>
              <a:ext uri="{FF2B5EF4-FFF2-40B4-BE49-F238E27FC236}">
                <a16:creationId xmlns:a16="http://schemas.microsoft.com/office/drawing/2014/main" id="{A19C725B-6B62-09A7-F021-6491BDF777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2786" y="5017677"/>
            <a:ext cx="9497718" cy="569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6" name="Espaço Reservado para Texto 14">
            <a:extLst>
              <a:ext uri="{FF2B5EF4-FFF2-40B4-BE49-F238E27FC236}">
                <a16:creationId xmlns:a16="http://schemas.microsoft.com/office/drawing/2014/main" id="{B1508FCC-B1EA-7B2E-3B18-5AD3EFDEB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2784" y="5784379"/>
            <a:ext cx="9497718" cy="569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648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D169BB-ECAE-0211-35CA-171B90F5E62B}"/>
              </a:ext>
            </a:extLst>
          </p:cNvPr>
          <p:cNvSpPr/>
          <p:nvPr userDrawn="1"/>
        </p:nvSpPr>
        <p:spPr>
          <a:xfrm>
            <a:off x="11815763" y="6534150"/>
            <a:ext cx="376237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3490D2-3DE7-6998-B88F-8446625D9D7E}"/>
              </a:ext>
            </a:extLst>
          </p:cNvPr>
          <p:cNvSpPr/>
          <p:nvPr userDrawn="1"/>
        </p:nvSpPr>
        <p:spPr>
          <a:xfrm>
            <a:off x="0" y="6534150"/>
            <a:ext cx="9991725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809DE12-9053-1118-218C-7CC6A99D4E57}"/>
              </a:ext>
            </a:extLst>
          </p:cNvPr>
          <p:cNvSpPr/>
          <p:nvPr userDrawn="1"/>
        </p:nvSpPr>
        <p:spPr>
          <a:xfrm>
            <a:off x="9991725" y="6534150"/>
            <a:ext cx="2116455" cy="323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F9201F-774D-412F-8C62-BD8DFDF10B8B}"/>
              </a:ext>
            </a:extLst>
          </p:cNvPr>
          <p:cNvSpPr/>
          <p:nvPr userDrawn="1"/>
        </p:nvSpPr>
        <p:spPr>
          <a:xfrm>
            <a:off x="0" y="0"/>
            <a:ext cx="12192000" cy="2514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6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0" r:id="rId3"/>
    <p:sldLayoutId id="2147483676" r:id="rId4"/>
    <p:sldLayoutId id="2147483678" r:id="rId5"/>
    <p:sldLayoutId id="2147483662" r:id="rId6"/>
    <p:sldLayoutId id="2147483675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6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2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7pPr>
      <a:lvl8pPr marL="3200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0">
          <p15:clr>
            <a:srgbClr val="F26B43"/>
          </p15:clr>
        </p15:guide>
        <p15:guide id="2" orient="horz" pos="1457">
          <p15:clr>
            <a:srgbClr val="F26B43"/>
          </p15:clr>
        </p15:guide>
        <p15:guide id="3" pos="5133">
          <p15:clr>
            <a:srgbClr val="F26B43"/>
          </p15:clr>
        </p15:guide>
        <p15:guide id="4" orient="horz" pos="2886">
          <p15:clr>
            <a:srgbClr val="F26B43"/>
          </p15:clr>
        </p15:guide>
        <p15:guide id="5" pos="642">
          <p15:clr>
            <a:srgbClr val="9FCC3B"/>
          </p15:clr>
        </p15:guide>
        <p15:guide id="6" orient="horz" pos="368">
          <p15:clr>
            <a:srgbClr val="9FCC3B"/>
          </p15:clr>
        </p15:guide>
        <p15:guide id="7" pos="7038">
          <p15:clr>
            <a:srgbClr val="9FCC3B"/>
          </p15:clr>
        </p15:guide>
        <p15:guide id="8" orient="horz" pos="395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45249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Ambiente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Comunicação no ambiente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41F4AF-DF70-69B8-7531-71CB9573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96" y="2312988"/>
            <a:ext cx="7210425" cy="3533775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C315B8B7-9C0A-359F-EDDF-5AA5376FFB45}"/>
              </a:ext>
            </a:extLst>
          </p:cNvPr>
          <p:cNvGrpSpPr/>
          <p:nvPr/>
        </p:nvGrpSpPr>
        <p:grpSpPr>
          <a:xfrm>
            <a:off x="2490787" y="5872723"/>
            <a:ext cx="8591658" cy="401077"/>
            <a:chOff x="1800171" y="4205848"/>
            <a:chExt cx="8591658" cy="40107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24BCBA-D808-BD22-36BE-0C7E54659587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6876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>
              <a:extLst>
                <a:ext uri="{FF2B5EF4-FFF2-40B4-BE49-F238E27FC236}">
                  <a16:creationId xmlns:a16="http://schemas.microsoft.com/office/drawing/2014/main" id="{C31C422A-7F42-5A95-1D93-D11B36E4DF2C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Comunicação no ambiente web.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68107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Funções em PHP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F366E7-43FD-EC09-9A7D-48C60A0F86AB}"/>
              </a:ext>
            </a:extLst>
          </p:cNvPr>
          <p:cNvSpPr txBox="1"/>
          <p:nvPr/>
        </p:nvSpPr>
        <p:spPr>
          <a:xfrm>
            <a:off x="1019175" y="1832519"/>
            <a:ext cx="10153650" cy="42473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Funções são blocos de código encapsulados.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Funções têm um nome, uma definição e são invocadas no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Podem ser nativas (built-in) ou definidas pelo desenvolvedor.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Funções resolvem problemas específicos e são reutilizáveis.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sintaxe de uma função PHP inclui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function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", nome, parênteses e chaves para as instruções.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Parâmetros podem ser declarados dentro dos parênteses.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Funções podem ou não retornar resultados, utilizando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return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Exemplo de funções PHP: "soma" e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imprimir_resultado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54156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Funções em PHP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Nomenclaturas de funções e outras boas práticas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3C7881-C44A-AE70-1AEB-31C1A354BB16}"/>
              </a:ext>
            </a:extLst>
          </p:cNvPr>
          <p:cNvSpPr txBox="1"/>
          <p:nvPr/>
        </p:nvSpPr>
        <p:spPr>
          <a:xfrm>
            <a:off x="1019175" y="2327276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nomeação de funções em PHP segue as regras de variáveis.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Pode-se usar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underscore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ou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CamelCase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para nomes de funções.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recomendado escolher um padrão e segui-lo no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chave de abertura da função pode seguir duas vertentes: após os parênteses ou na linha seguinte.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Indentar o código é uma boa prática para melhor compreensão e hierarquia.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59133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Funções em PHP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Funções nativas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3C7881-C44A-AE70-1AEB-31C1A354BB16}"/>
              </a:ext>
            </a:extLst>
          </p:cNvPr>
          <p:cNvSpPr txBox="1"/>
          <p:nvPr/>
        </p:nvSpPr>
        <p:spPr>
          <a:xfrm>
            <a:off x="1019175" y="2317849"/>
            <a:ext cx="10153650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PHP oferece uma variedade de funções nativas.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Funções abrangem manipulação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strings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arquivos, acesso a bancos de dados, entre outras.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documentação oficial (Manual do PHP) é uma fonte extensa e essencial para referência.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8905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B46D4630-6337-DD64-E801-576125155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Integração do PHP com banco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B4E8A4-8F0F-3A06-2AF7-B01F83CE6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r="18977"/>
          <a:stretch/>
        </p:blipFill>
        <p:spPr>
          <a:xfrm>
            <a:off x="8148638" y="-1"/>
            <a:ext cx="4043362" cy="6857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46033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2D0B5A-790E-4235-B604-FC07ACDAF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Banco de dados e linguagem PHP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E50105-8D6D-88AD-87D9-FC26FB808886}"/>
              </a:ext>
            </a:extLst>
          </p:cNvPr>
          <p:cNvSpPr txBox="1"/>
          <p:nvPr/>
        </p:nvSpPr>
        <p:spPr>
          <a:xfrm>
            <a:off x="1019175" y="2317849"/>
            <a:ext cx="10153650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Bancos de dados são essenciais para armazenar e recuperar informações.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PHP oferece amplo suporte à integração com bancos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Sistemas Gerenciadores de Bancos de Dados (SGBD) são comumente associados ao PHP.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9971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2D0B5A-790E-4235-B604-FC07ACDAF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Banco de dados e linguagem PHP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53FE7E-4699-7A0D-3472-865480F69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Sistemas Gerenciadores de Banco de Dados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81EDD7A-41A0-E29F-21B6-7C0B98EFFB96}"/>
              </a:ext>
            </a:extLst>
          </p:cNvPr>
          <p:cNvGrpSpPr/>
          <p:nvPr/>
        </p:nvGrpSpPr>
        <p:grpSpPr>
          <a:xfrm>
            <a:off x="1096069" y="2349640"/>
            <a:ext cx="10076756" cy="1986112"/>
            <a:chOff x="357164" y="600784"/>
            <a:chExt cx="10815661" cy="198611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A882454-5318-1B0E-4C53-B4C4B3F365B2}"/>
                </a:ext>
              </a:extLst>
            </p:cNvPr>
            <p:cNvGrpSpPr/>
            <p:nvPr/>
          </p:nvGrpSpPr>
          <p:grpSpPr>
            <a:xfrm>
              <a:off x="357164" y="835955"/>
              <a:ext cx="454941" cy="1750941"/>
              <a:chOff x="357164" y="835955"/>
              <a:chExt cx="454941" cy="17509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6F08A29C-0A73-3793-66B6-3E438C36A7CB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AC26DF51-D242-3BAE-280D-1F6F7C5C0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29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Seta: para a Direita 25">
                <a:extLst>
                  <a:ext uri="{FF2B5EF4-FFF2-40B4-BE49-F238E27FC236}">
                    <a16:creationId xmlns:a16="http://schemas.microsoft.com/office/drawing/2014/main" id="{A40E4BD4-6822-A070-80CC-065FC3DCB39C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40E9D0EC-DFA1-E66B-A01D-1F147925D46A}"/>
                </a:ext>
              </a:extLst>
            </p:cNvPr>
            <p:cNvSpPr/>
            <p:nvPr/>
          </p:nvSpPr>
          <p:spPr>
            <a:xfrm>
              <a:off x="1041400" y="600784"/>
              <a:ext cx="10131425" cy="120677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087155D-0548-F59E-4640-1ECC34A56EF7}"/>
                </a:ext>
              </a:extLst>
            </p:cNvPr>
            <p:cNvSpPr txBox="1"/>
            <p:nvPr/>
          </p:nvSpPr>
          <p:spPr>
            <a:xfrm>
              <a:off x="1232462" y="1044108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Trata-se de um dos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SGBDs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mais utilizados na web, sendo, normalmente, associado ao PHP, dada a facilidade de conexão entre ambos.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AC9C809-6412-8180-BC5F-4F2CFFF2C03A}"/>
                </a:ext>
              </a:extLst>
            </p:cNvPr>
            <p:cNvSpPr txBox="1"/>
            <p:nvPr/>
          </p:nvSpPr>
          <p:spPr>
            <a:xfrm>
              <a:off x="1232462" y="64885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MySQL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DED762C-1370-30A1-800D-B768A1E15706}"/>
              </a:ext>
            </a:extLst>
          </p:cNvPr>
          <p:cNvGrpSpPr/>
          <p:nvPr/>
        </p:nvGrpSpPr>
        <p:grpSpPr>
          <a:xfrm>
            <a:off x="1096069" y="3693828"/>
            <a:ext cx="10085992" cy="1589372"/>
            <a:chOff x="357164" y="591545"/>
            <a:chExt cx="10825574" cy="158937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212AB9B-776F-70BE-32B4-B4687BFD6C7F}"/>
                </a:ext>
              </a:extLst>
            </p:cNvPr>
            <p:cNvGrpSpPr/>
            <p:nvPr/>
          </p:nvGrpSpPr>
          <p:grpSpPr>
            <a:xfrm>
              <a:off x="357164" y="835955"/>
              <a:ext cx="454941" cy="454941"/>
              <a:chOff x="357164" y="835955"/>
              <a:chExt cx="454941" cy="454941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7DB46950-09F9-CD3B-7B7E-5EFF053CF59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Seta: para a Direita 32">
                <a:extLst>
                  <a:ext uri="{FF2B5EF4-FFF2-40B4-BE49-F238E27FC236}">
                    <a16:creationId xmlns:a16="http://schemas.microsoft.com/office/drawing/2014/main" id="{F32AE35A-A97F-FCCE-3BC2-A45270A5E2E8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2DF50590-725B-D323-C60E-6E76521C3147}"/>
                </a:ext>
              </a:extLst>
            </p:cNvPr>
            <p:cNvSpPr/>
            <p:nvPr/>
          </p:nvSpPr>
          <p:spPr>
            <a:xfrm>
              <a:off x="1051313" y="591545"/>
              <a:ext cx="10131425" cy="158937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3EA6720-ED9C-1F70-6ABB-82EE0A270FBF}"/>
                </a:ext>
              </a:extLst>
            </p:cNvPr>
            <p:cNvSpPr txBox="1"/>
            <p:nvPr/>
          </p:nvSpPr>
          <p:spPr>
            <a:xfrm>
              <a:off x="1232462" y="1101850"/>
              <a:ext cx="963873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O PostgreSQL é um SGBD de código aberto, atualmente disponível sob a licença BSD, criado em 1996. Enquanto o MySQL é um SGBD puramente relacional, o PostgreSQL é considerado um SGBD objeto-relacional. 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0C4EF8B-96C5-56C7-2CC6-0E064559DECC}"/>
                </a:ext>
              </a:extLst>
            </p:cNvPr>
            <p:cNvSpPr txBox="1"/>
            <p:nvPr/>
          </p:nvSpPr>
          <p:spPr>
            <a:xfrm>
              <a:off x="1232462" y="66568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Arquivos externos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29695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2D0B5A-790E-4235-B604-FC07ACDAF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Banco de dados e linguagem PHP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53FE7E-4699-7A0D-3472-865480F69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Conceitos básicos da linguagem de programação PHP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870D2C1-C923-9EDC-0B2D-CC2A42368C66}"/>
              </a:ext>
            </a:extLst>
          </p:cNvPr>
          <p:cNvGrpSpPr/>
          <p:nvPr/>
        </p:nvGrpSpPr>
        <p:grpSpPr>
          <a:xfrm>
            <a:off x="572167" y="2312988"/>
            <a:ext cx="2560601" cy="1767074"/>
            <a:chOff x="3449604" y="1927834"/>
            <a:chExt cx="2560601" cy="1731064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99E916B-042D-0FF6-D94F-D4F2BC0A742D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F1BFC6C-F96D-A12F-7133-CF577759569D}"/>
                </a:ext>
              </a:extLst>
            </p:cNvPr>
            <p:cNvSpPr txBox="1"/>
            <p:nvPr/>
          </p:nvSpPr>
          <p:spPr>
            <a:xfrm>
              <a:off x="3520671" y="2009453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Constantes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identificadores ou nomes que contêm um valor único e imutável.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2181A57-4BED-CC27-1E9C-0D3E786927CA}"/>
              </a:ext>
            </a:extLst>
          </p:cNvPr>
          <p:cNvGrpSpPr/>
          <p:nvPr/>
        </p:nvGrpSpPr>
        <p:grpSpPr>
          <a:xfrm>
            <a:off x="3448717" y="2312989"/>
            <a:ext cx="2560601" cy="1767072"/>
            <a:chOff x="3449604" y="1927834"/>
            <a:chExt cx="2560601" cy="1731062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5A8A0F2-1032-941C-A8C7-7624CFA36773}"/>
                </a:ext>
              </a:extLst>
            </p:cNvPr>
            <p:cNvSpPr/>
            <p:nvPr/>
          </p:nvSpPr>
          <p:spPr>
            <a:xfrm>
              <a:off x="3449604" y="1927834"/>
              <a:ext cx="2560601" cy="17310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CD74C36-97A3-A81A-AD0C-BE10A250C338}"/>
                </a:ext>
              </a:extLst>
            </p:cNvPr>
            <p:cNvSpPr txBox="1"/>
            <p:nvPr/>
          </p:nvSpPr>
          <p:spPr>
            <a:xfrm>
              <a:off x="3621190" y="2009452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Variáveis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objetos reservados na memória do computador.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4D762B1-C2BC-81BF-3346-A7FFFB30E457}"/>
              </a:ext>
            </a:extLst>
          </p:cNvPr>
          <p:cNvGrpSpPr/>
          <p:nvPr/>
        </p:nvGrpSpPr>
        <p:grpSpPr>
          <a:xfrm>
            <a:off x="6254201" y="2312988"/>
            <a:ext cx="2560601" cy="1767074"/>
            <a:chOff x="3449604" y="1927834"/>
            <a:chExt cx="2560601" cy="1731064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D80E59F-94E9-5DB3-9174-B92499B8D327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0215D6A-8F53-13A1-7AAB-1432EB7B1172}"/>
                </a:ext>
              </a:extLst>
            </p:cNvPr>
            <p:cNvSpPr txBox="1"/>
            <p:nvPr/>
          </p:nvSpPr>
          <p:spPr>
            <a:xfrm>
              <a:off x="3621190" y="2009453"/>
              <a:ext cx="2217427" cy="1597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Estruturas de decisão e repetição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Estão disponíveis em PHP: </a:t>
              </a:r>
              <a:r>
                <a:rPr lang="pt-BR" sz="1600" dirty="0" err="1">
                  <a:solidFill>
                    <a:schemeClr val="bg2">
                      <a:lumMod val="25000"/>
                    </a:schemeClr>
                  </a:solidFill>
                </a:rPr>
                <a:t>if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pt-BR" sz="1600" dirty="0" err="1">
                  <a:solidFill>
                    <a:schemeClr val="bg2">
                      <a:lumMod val="25000"/>
                    </a:schemeClr>
                  </a:solidFill>
                </a:rPr>
                <a:t>else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pt-BR" sz="1600" dirty="0" err="1">
                  <a:solidFill>
                    <a:schemeClr val="bg2">
                      <a:lumMod val="25000"/>
                    </a:schemeClr>
                  </a:solidFill>
                </a:rPr>
                <a:t>elseif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 e switch.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E883834-B8A5-65CF-D6B7-91CB934BB12D}"/>
              </a:ext>
            </a:extLst>
          </p:cNvPr>
          <p:cNvGrpSpPr/>
          <p:nvPr/>
        </p:nvGrpSpPr>
        <p:grpSpPr>
          <a:xfrm>
            <a:off x="9130751" y="2328376"/>
            <a:ext cx="2560601" cy="1767074"/>
            <a:chOff x="3449604" y="1927834"/>
            <a:chExt cx="2560601" cy="1731064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C6B95CBD-1D62-7575-02EC-A22D64F5F29B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7A9F1BA-0A81-4300-44F3-48CCFA7B1D9A}"/>
                </a:ext>
              </a:extLst>
            </p:cNvPr>
            <p:cNvSpPr txBox="1"/>
            <p:nvPr/>
          </p:nvSpPr>
          <p:spPr>
            <a:xfrm>
              <a:off x="3621190" y="2009453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/>
                <a:t>Arrays</a:t>
              </a:r>
              <a:endParaRPr lang="pt-BR" b="1" dirty="0"/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variáveis que guardam uma lista de itens relacionados.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9FE54EE-B12E-FE96-1A07-F12AEA76DA61}"/>
              </a:ext>
            </a:extLst>
          </p:cNvPr>
          <p:cNvGrpSpPr/>
          <p:nvPr/>
        </p:nvGrpSpPr>
        <p:grpSpPr>
          <a:xfrm>
            <a:off x="3418609" y="4368079"/>
            <a:ext cx="2560601" cy="2060430"/>
            <a:chOff x="3449604" y="1927834"/>
            <a:chExt cx="2560601" cy="1731064"/>
          </a:xfrm>
        </p:grpSpPr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134D8D7A-E10C-92CA-D802-227514B62A35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6CAA826-6046-ACAE-EBDB-45F2F78EB857}"/>
                </a:ext>
              </a:extLst>
            </p:cNvPr>
            <p:cNvSpPr txBox="1"/>
            <p:nvPr/>
          </p:nvSpPr>
          <p:spPr>
            <a:xfrm>
              <a:off x="3520671" y="2009453"/>
              <a:ext cx="2407166" cy="1567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Funções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pedaços de código que podem ser chamados a partir de qualquer parte do programa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A2D05CF-48EA-C58C-3AF3-EB8F9C911D04}"/>
              </a:ext>
            </a:extLst>
          </p:cNvPr>
          <p:cNvGrpSpPr/>
          <p:nvPr/>
        </p:nvGrpSpPr>
        <p:grpSpPr>
          <a:xfrm>
            <a:off x="6295159" y="4368080"/>
            <a:ext cx="2560601" cy="2274872"/>
            <a:chOff x="3449604" y="1927834"/>
            <a:chExt cx="2560601" cy="1911227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2F2645C1-C55B-EE13-853F-581E947D651B}"/>
                </a:ext>
              </a:extLst>
            </p:cNvPr>
            <p:cNvSpPr/>
            <p:nvPr/>
          </p:nvSpPr>
          <p:spPr>
            <a:xfrm>
              <a:off x="3449604" y="1927834"/>
              <a:ext cx="2560601" cy="17310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6B75DC6-8484-CFE4-E2B9-A9FB52F11BCC}"/>
                </a:ext>
              </a:extLst>
            </p:cNvPr>
            <p:cNvSpPr txBox="1"/>
            <p:nvPr/>
          </p:nvSpPr>
          <p:spPr>
            <a:xfrm>
              <a:off x="3580232" y="1999883"/>
              <a:ext cx="2348057" cy="1839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Extensões, bibliotecas e classes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um importante recurso presente na maioria das linguagens de programação.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58151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Classe PDO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EB5C4-62F3-D670-A506-E72AB258B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244836"/>
            <a:ext cx="3473739" cy="469400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ABC4B4F1-966F-400A-2758-7E23663D0883}"/>
              </a:ext>
            </a:extLst>
          </p:cNvPr>
          <p:cNvGrpSpPr/>
          <p:nvPr/>
        </p:nvGrpSpPr>
        <p:grpSpPr>
          <a:xfrm>
            <a:off x="4770185" y="5872723"/>
            <a:ext cx="8591658" cy="401077"/>
            <a:chOff x="1800171" y="4205848"/>
            <a:chExt cx="8591658" cy="40107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AE5466C5-A814-006C-EC70-CD606DF70D9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2700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>
              <a:extLst>
                <a:ext uri="{FF2B5EF4-FFF2-40B4-BE49-F238E27FC236}">
                  <a16:creationId xmlns:a16="http://schemas.microsoft.com/office/drawing/2014/main" id="{315CD4B8-3AA6-ACE1-60DF-EDFCD7CBCDDC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Funcionamento da Camada de Abstração.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2671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Exceções em PHP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Tratamento de exceções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19175" y="2576798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Boa prática: tratar exceções.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instrução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try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/catch" é comumente utilizada para tratamento de exceções.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Um bloco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try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 envolve o código que pode lançar exceções, seguido por blocos "catch" ou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finally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objeto lançado como exceção deve ser uma instância ou subclasse da classe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Exception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bloco "catch" pode lidar com diferentes tipos de exceções.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bloco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finally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 é sempre executado após o bloco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try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 ou "catch".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157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Encerramento de conexões e conexões persistentes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Encerramento de conexões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28411" y="2714976"/>
            <a:ext cx="1015365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Atribuir NULL à variável que armazena a instância da classe PDO.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Aplicável também às variáveis que guardam resultados de execuções SQL, como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Exec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Query.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062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Ambiente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Solicitação e resposta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FDA732-857F-923F-6F4F-BDC5BA8B9DD5}"/>
              </a:ext>
            </a:extLst>
          </p:cNvPr>
          <p:cNvSpPr txBox="1"/>
          <p:nvPr/>
        </p:nvSpPr>
        <p:spPr>
          <a:xfrm>
            <a:off x="1028411" y="2322223"/>
            <a:ext cx="10153650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Processo de comunicação na web: solicitação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request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) e resposta (response).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Solicitação geralmente iniciada pelo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Servidor também pode iniciar solicitação, como em serviços PUSH.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PUSH: disparo de notificações/mensagens para clientes que optaram por recebê-las.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5962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Encerramento de conexões e conexões persistentes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Conexões persistentes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19175" y="2274838"/>
            <a:ext cx="10153650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PDO suporta conexões persistentes.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Conexões persistentes não são encerradas ao final da execução de um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Cache da conexão permite reutilizá-la quando scripts futuros requerem uma conexão semelhante.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necessário incluir um parâmetro adicional no momento da criação da instância para usar conexões persistentes.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920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Métodos da Classe PDO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Orientação a objetos em PHP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19175" y="2327276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Conceito vinculado ao paradigma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Representa uma mudança na forma de construir programas.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Substitui o conjunto de procedimentos e variáveis por objetos e estruturas (classes).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Proporciona uma visão mais próxima ao mundo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Introduz conceitos como encapsulamento, herança e polimorfismo.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03652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Métodos da Classe PDO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Classes e objetos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19175" y="2327278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Base da programação orientada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Classes definem tipos de dados com atributos e métodos.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Exemplo de classe: Pessoa com atributos como nome, data de nascimento, CPF.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Diagrama de Classes exemplifica a estrutura da classe Pessoa.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Herança permite criar classes que compartilham atributos e métodos de uma classe "pai".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686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Os métodos da Classe PDO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 Classe PDO e seus métodos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19175" y="2216630"/>
            <a:ext cx="10153650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Classe PDO dividida em duas: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PDO: Conexão com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SGBDs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controle de transações, execução de queries.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PDOStatement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 Métodos relacionados a instruções e retorno.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Métodos: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Método EXEC.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Método Query.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Outros métodos importantes: Prepare e Execute.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2266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Ataque SQL </a:t>
            </a:r>
            <a:r>
              <a:rPr lang="pt-BR" dirty="0" err="1"/>
              <a:t>injection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SQL </a:t>
            </a:r>
            <a:r>
              <a:rPr lang="pt-BR" dirty="0" err="1"/>
              <a:t>injection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28411" y="2318138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Injection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 Ataque manipula e altera instruções 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Explora vulnerabilidades em sistemas que aceitam dados sem tratamento.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Injeção em formulários de login é exemplo prático.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Código PHP vulnerável a valores manipulados em formulário.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Comandos maliciosos podem modificar instruções SQL originais.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Possibilidade de acesso não autorizado ao sistema.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02646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Ataque SQL </a:t>
            </a:r>
            <a:r>
              <a:rPr lang="pt-BR" dirty="0" err="1"/>
              <a:t>injection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Métodos Prepare e Execute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E9831-8B22-DED4-9F97-08982A6BDF1D}"/>
              </a:ext>
            </a:extLst>
          </p:cNvPr>
          <p:cNvSpPr txBox="1"/>
          <p:nvPr/>
        </p:nvSpPr>
        <p:spPr>
          <a:xfrm>
            <a:off x="1019175" y="2164982"/>
            <a:ext cx="10153650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Método Prepare: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Prepara instrução antes de execução.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Utiliza recurso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bind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para vincular variáveis à instrução SQL.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Previne SQL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Injection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com tratamentos internos automáticos.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Método Execute: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Realiza 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bind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entre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named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parameters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variáveis PHP.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Named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parameters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substituem valores provenientes de formulário HTML.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2494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600A0B9-59C7-6A50-D592-E16ED128BA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9175" y="592138"/>
            <a:ext cx="10126654" cy="517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/>
              <a:t>Componentes adaptados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711C4C-6393-E82A-AF57-C33D84608C98}"/>
              </a:ext>
            </a:extLst>
          </p:cNvPr>
          <p:cNvSpPr txBox="1"/>
          <p:nvPr/>
        </p:nvSpPr>
        <p:spPr>
          <a:xfrm>
            <a:off x="1019174" y="1368108"/>
            <a:ext cx="10126655" cy="28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2">
                    <a:lumMod val="25000"/>
                  </a:schemeClr>
                </a:solidFill>
              </a:rPr>
              <a:t>Os componentes a seguir foram adaptados pensando na agilidade do desenvolvimento desse material.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>
                <a:solidFill>
                  <a:schemeClr val="bg2">
                    <a:lumMod val="25000"/>
                  </a:schemeClr>
                </a:solidFill>
              </a:rPr>
              <a:t>Nos próximos slides você contará com uma série de componentes disponíveis para inserção no material. Você pode utiliza-los em qualquer parte dentro do conteúdo dos seus módulos, mas preze pelo padrão dos componentes, </a:t>
            </a:r>
            <a:r>
              <a:rPr lang="pt-BR" b="1">
                <a:solidFill>
                  <a:schemeClr val="tx2"/>
                </a:solidFill>
              </a:rPr>
              <a:t>não alterando formato, cores e fonte</a:t>
            </a:r>
            <a:r>
              <a:rPr lang="pt-BR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>
                <a:solidFill>
                  <a:schemeClr val="bg2">
                    <a:lumMod val="25000"/>
                  </a:schemeClr>
                </a:solidFill>
              </a:rPr>
              <a:t>Para aumentar o componente na tela preservando a proporção, pressione </a:t>
            </a:r>
            <a:r>
              <a:rPr lang="pt-BR" b="1">
                <a:solidFill>
                  <a:schemeClr val="tx2"/>
                </a:solidFill>
              </a:rPr>
              <a:t>SHIFT + arraste</a:t>
            </a:r>
            <a:r>
              <a:rPr lang="pt-BR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1">
                <a:solidFill>
                  <a:schemeClr val="tx2"/>
                </a:solidFill>
              </a:rPr>
              <a:t>Esta seção deve ser excluída após o seu desenvolvimento</a:t>
            </a:r>
            <a:r>
              <a:rPr lang="pt-BR">
                <a:solidFill>
                  <a:schemeClr val="tx2"/>
                </a:solidFill>
              </a:rPr>
              <a:t>.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3446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6">
            <a:extLst>
              <a:ext uri="{FF2B5EF4-FFF2-40B4-BE49-F238E27FC236}">
                <a16:creationId xmlns:a16="http://schemas.microsoft.com/office/drawing/2014/main" id="{5667B90D-098D-C13B-99DD-50758B703DD7}"/>
              </a:ext>
            </a:extLst>
          </p:cNvPr>
          <p:cNvSpPr txBox="1">
            <a:spLocks/>
          </p:cNvSpPr>
          <p:nvPr/>
        </p:nvSpPr>
        <p:spPr>
          <a:xfrm>
            <a:off x="1029217" y="1359858"/>
            <a:ext cx="3613150" cy="542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>
                <a:solidFill>
                  <a:schemeClr val="tx1"/>
                </a:solidFill>
              </a:rPr>
              <a:t>Subtítulo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98AC5B1-459D-F528-18C4-76FCA5587EE3}"/>
              </a:ext>
            </a:extLst>
          </p:cNvPr>
          <p:cNvGrpSpPr/>
          <p:nvPr/>
        </p:nvGrpSpPr>
        <p:grpSpPr>
          <a:xfrm>
            <a:off x="369164" y="591096"/>
            <a:ext cx="7374720" cy="517525"/>
            <a:chOff x="369164" y="591096"/>
            <a:chExt cx="7374720" cy="517525"/>
          </a:xfrm>
        </p:grpSpPr>
        <p:sp>
          <p:nvSpPr>
            <p:cNvPr id="16" name="Espaço Reservado para Texto 5">
              <a:extLst>
                <a:ext uri="{FF2B5EF4-FFF2-40B4-BE49-F238E27FC236}">
                  <a16:creationId xmlns:a16="http://schemas.microsoft.com/office/drawing/2014/main" id="{3B1F6920-E562-F1F3-3816-9C192FC7A955}"/>
                </a:ext>
              </a:extLst>
            </p:cNvPr>
            <p:cNvSpPr txBox="1">
              <a:spLocks/>
            </p:cNvSpPr>
            <p:nvPr/>
          </p:nvSpPr>
          <p:spPr>
            <a:xfrm>
              <a:off x="1029217" y="591096"/>
              <a:ext cx="6714667" cy="51752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6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200">
                  <a:solidFill>
                    <a:schemeClr val="tx1"/>
                  </a:solidFill>
                </a:rPr>
                <a:t>Título de Núcleo Conceitual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C86C2985-DF99-0868-8CEC-EC8C41523EC9}"/>
                </a:ext>
              </a:extLst>
            </p:cNvPr>
            <p:cNvCxnSpPr>
              <a:cxnSpLocks/>
            </p:cNvCxnSpPr>
            <p:nvPr/>
          </p:nvCxnSpPr>
          <p:spPr>
            <a:xfrm>
              <a:off x="369164" y="850582"/>
              <a:ext cx="5064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F50667F-B264-5A1D-1A7D-B0C7E9D2736C}"/>
              </a:ext>
            </a:extLst>
          </p:cNvPr>
          <p:cNvGrpSpPr/>
          <p:nvPr/>
        </p:nvGrpSpPr>
        <p:grpSpPr>
          <a:xfrm>
            <a:off x="12677739" y="1691059"/>
            <a:ext cx="3543790" cy="1904167"/>
            <a:chOff x="12639639" y="382815"/>
            <a:chExt cx="3543790" cy="1904167"/>
          </a:xfrm>
        </p:grpSpPr>
        <p:sp>
          <p:nvSpPr>
            <p:cNvPr id="4" name="Balão de Fala: Retângulo 3">
              <a:extLst>
                <a:ext uri="{FF2B5EF4-FFF2-40B4-BE49-F238E27FC236}">
                  <a16:creationId xmlns:a16="http://schemas.microsoft.com/office/drawing/2014/main" id="{B1791738-DFEC-B54B-4BE7-D93B0F56E3F2}"/>
                </a:ext>
              </a:extLst>
            </p:cNvPr>
            <p:cNvSpPr/>
            <p:nvPr/>
          </p:nvSpPr>
          <p:spPr>
            <a:xfrm rot="5400000">
              <a:off x="13459450" y="-436996"/>
              <a:ext cx="1904167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E4DED0D-BF70-27FA-9569-813B9D4CA885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Não altere a fonte e o tamanho da fonte que utilizar.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Atenção: Todo </a:t>
              </a:r>
              <a:r>
                <a:rPr lang="pt-BR" sz="1400" b="1">
                  <a:solidFill>
                    <a:schemeClr val="bg1"/>
                  </a:solidFill>
                </a:rPr>
                <a:t>título de núcleo conceitual </a:t>
              </a:r>
              <a:r>
                <a:rPr lang="pt-BR" sz="1400">
                  <a:solidFill>
                    <a:schemeClr val="bg1"/>
                  </a:solidFill>
                </a:rPr>
                <a:t>é composto do título + tracinho à esquerda. 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2941CFC-217C-D6B1-CF9A-BDD09DC7E632}"/>
              </a:ext>
            </a:extLst>
          </p:cNvPr>
          <p:cNvGrpSpPr/>
          <p:nvPr/>
        </p:nvGrpSpPr>
        <p:grpSpPr>
          <a:xfrm>
            <a:off x="12677738" y="193040"/>
            <a:ext cx="3543790" cy="1373961"/>
            <a:chOff x="12639639" y="382815"/>
            <a:chExt cx="3543790" cy="1373961"/>
          </a:xfrm>
        </p:grpSpPr>
        <p:sp>
          <p:nvSpPr>
            <p:cNvPr id="13" name="Balão de Fala: Retângulo 12">
              <a:extLst>
                <a:ext uri="{FF2B5EF4-FFF2-40B4-BE49-F238E27FC236}">
                  <a16:creationId xmlns:a16="http://schemas.microsoft.com/office/drawing/2014/main" id="{F04C13A3-B3F3-F411-075F-4E276CD7370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80DBE0B-EA6D-6B9A-1059-73C817A806C0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Título de núcleo conceitual e subtítulo. 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12611C-E69A-CC1D-5E25-86F3666882E7}"/>
              </a:ext>
            </a:extLst>
          </p:cNvPr>
          <p:cNvSpPr txBox="1"/>
          <p:nvPr/>
        </p:nvSpPr>
        <p:spPr>
          <a:xfrm>
            <a:off x="1029217" y="2038261"/>
            <a:ext cx="10153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Lorem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ipsum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dolor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amet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consectetur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adipiscing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elit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Aliquam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tincidunt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euismod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Fusce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amet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elementum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sapien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eu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mollis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nibh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consectetur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augue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pulvinar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libero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fermentum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ac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malesuada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sapien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mattis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Etiam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congue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euismod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congue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Phasellus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augue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orci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Aliquam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consectetur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dapibus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velit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mattis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odio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laoreet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quis.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B70771C-C5D6-AC63-5961-B5112ADFE61A}"/>
              </a:ext>
            </a:extLst>
          </p:cNvPr>
          <p:cNvGrpSpPr/>
          <p:nvPr/>
        </p:nvGrpSpPr>
        <p:grpSpPr>
          <a:xfrm>
            <a:off x="12677738" y="3719284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F7565A5F-D7D1-EB5B-A312-8E4152909DF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EA165E3-2FE9-4A8C-A4D2-96C8A6202BC8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 – corpo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751BD9B-90CF-F7BB-4428-E6019F28B98B}"/>
              </a:ext>
            </a:extLst>
          </p:cNvPr>
          <p:cNvGrpSpPr/>
          <p:nvPr/>
        </p:nvGrpSpPr>
        <p:grpSpPr>
          <a:xfrm>
            <a:off x="12677738" y="5308776"/>
            <a:ext cx="3543790" cy="1373964"/>
            <a:chOff x="12639639" y="382818"/>
            <a:chExt cx="3543790" cy="1373964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43E938EA-E16D-3D2D-0E42-EF9E1C651423}"/>
                </a:ext>
              </a:extLst>
            </p:cNvPr>
            <p:cNvSpPr/>
            <p:nvPr/>
          </p:nvSpPr>
          <p:spPr>
            <a:xfrm rot="5400000">
              <a:off x="13724552" y="-702095"/>
              <a:ext cx="137396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318144C-E7EB-D729-226C-DCC4E39A8CE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a fonte </a:t>
              </a:r>
              <a:r>
                <a:rPr lang="pt-BR" sz="1400" err="1">
                  <a:solidFill>
                    <a:schemeClr val="bg1"/>
                  </a:solidFill>
                </a:rPr>
                <a:t>Calibri</a:t>
              </a:r>
              <a:r>
                <a:rPr lang="pt-BR" sz="1400">
                  <a:solidFill>
                    <a:schemeClr val="bg1"/>
                  </a:solidFill>
                </a:rPr>
                <a:t> (corpo) 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410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1B7935D-297D-5CBC-BB24-E20343FFF05E}"/>
              </a:ext>
            </a:extLst>
          </p:cNvPr>
          <p:cNvGrpSpPr/>
          <p:nvPr/>
        </p:nvGrpSpPr>
        <p:grpSpPr>
          <a:xfrm>
            <a:off x="2237874" y="2899804"/>
            <a:ext cx="7716252" cy="1052263"/>
            <a:chOff x="2603500" y="1654361"/>
            <a:chExt cx="6948488" cy="1052263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75525E4A-2B8D-996B-B091-CA071ECDE14F}"/>
                </a:ext>
              </a:extLst>
            </p:cNvPr>
            <p:cNvSpPr/>
            <p:nvPr/>
          </p:nvSpPr>
          <p:spPr>
            <a:xfrm>
              <a:off x="2603500" y="1654361"/>
              <a:ext cx="6948488" cy="105226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>
                  <a:extLst>
                    <a:ext uri="{FF2B5EF4-FFF2-40B4-BE49-F238E27FC236}">
                      <a16:creationId xmlns:a16="http://schemas.microsoft.com/office/drawing/2014/main" id="{B573F20C-EC6D-A4B8-D09F-6BBA6C9628A4}"/>
                    </a:ext>
                  </a:extLst>
                </p:cNvPr>
                <p:cNvSpPr txBox="1"/>
                <p:nvPr/>
              </p:nvSpPr>
              <p:spPr>
                <a:xfrm>
                  <a:off x="3679630" y="2024167"/>
                  <a:ext cx="4832740" cy="491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pt-BR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a:t>Digite a equação aqui.</a:t>
                        </a:fld>
                      </m:oMath>
                    </m:oMathPara>
                  </a14:m>
                  <a:endParaRPr lang="pt-BR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CaixaDeTexto 2">
                  <a:extLst>
                    <a:ext uri="{FF2B5EF4-FFF2-40B4-BE49-F238E27FC236}">
                      <a16:creationId xmlns:a16="http://schemas.microsoft.com/office/drawing/2014/main" id="{B573F20C-EC6D-A4B8-D09F-6BBA6C962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30" y="2024167"/>
                  <a:ext cx="4832740" cy="49128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7951246-9CFB-71D9-1AF6-933A5499F08C}"/>
              </a:ext>
            </a:extLst>
          </p:cNvPr>
          <p:cNvGrpSpPr/>
          <p:nvPr/>
        </p:nvGrpSpPr>
        <p:grpSpPr>
          <a:xfrm>
            <a:off x="12639639" y="352577"/>
            <a:ext cx="3543790" cy="1373961"/>
            <a:chOff x="12639639" y="382815"/>
            <a:chExt cx="3543790" cy="137396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E014354B-72A2-09C4-A933-4D4C939A219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921A6FA-2DAB-7CC3-1B96-C393A860FD98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Caixa de fórmula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9160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– variante com 2 cards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2D71655-6B68-26C7-C56F-5554E4985130}"/>
              </a:ext>
            </a:extLst>
          </p:cNvPr>
          <p:cNvGrpSpPr/>
          <p:nvPr/>
        </p:nvGrpSpPr>
        <p:grpSpPr>
          <a:xfrm>
            <a:off x="2873374" y="1676603"/>
            <a:ext cx="6637372" cy="3504793"/>
            <a:chOff x="2873374" y="1676603"/>
            <a:chExt cx="6637372" cy="350479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63D6BD0-3C28-1822-D9C5-E02615EFABB6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3504793"/>
              <a:chOff x="2873374" y="1676603"/>
              <a:chExt cx="3121093" cy="3504793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Título do card </a:t>
                </a:r>
                <a:r>
                  <a:rPr lang="pt-BR" b="1" dirty="0" err="1"/>
                  <a:t>lorem</a:t>
                </a:r>
                <a:r>
                  <a:rPr lang="pt-BR" b="1" dirty="0"/>
                  <a:t> ipsum </a:t>
                </a:r>
                <a:r>
                  <a:rPr lang="pt-BR" b="1" dirty="0" err="1"/>
                  <a:t>dolor</a:t>
                </a:r>
                <a:r>
                  <a:rPr lang="pt-BR" b="1" dirty="0"/>
                  <a:t> </a:t>
                </a:r>
                <a:r>
                  <a:rPr lang="pt-BR" b="1" dirty="0" err="1"/>
                  <a:t>sit</a:t>
                </a:r>
                <a:r>
                  <a:rPr lang="pt-BR" b="1" dirty="0"/>
                  <a:t> </a:t>
                </a:r>
                <a:r>
                  <a:rPr lang="pt-BR" b="1" dirty="0" err="1"/>
                  <a:t>amet</a:t>
                </a:r>
                <a:endParaRPr lang="pt-BR" b="1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10BF00-6C31-C2F3-87A6-41C46422B5F3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3504793"/>
              <a:chOff x="6389653" y="1676603"/>
              <a:chExt cx="3121093" cy="3504793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6AABF71C-6B7F-0603-2087-01AFC9BDCD19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B264C44-F875-AF07-4499-D13A3EC6FCBB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Título do card </a:t>
                </a:r>
                <a:r>
                  <a:rPr lang="pt-BR" b="1" dirty="0" err="1">
                    <a:effectLst/>
                  </a:rPr>
                  <a:t>lorem</a:t>
                </a:r>
                <a:r>
                  <a:rPr lang="pt-BR" b="1" dirty="0">
                    <a:effectLst/>
                  </a:rPr>
                  <a:t> ipsum </a:t>
                </a:r>
                <a:r>
                  <a:rPr lang="pt-BR" b="1" dirty="0" err="1">
                    <a:effectLst/>
                  </a:rPr>
                  <a:t>dolor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sit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amet</a:t>
                </a:r>
                <a:endParaRPr lang="pt-BR" b="1" dirty="0"/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3768673-1C01-26BD-D05D-0C5FE7DA2A48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643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Ambiente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Client</a:t>
            </a:r>
            <a:r>
              <a:rPr lang="pt-BR" dirty="0"/>
              <a:t> </a:t>
            </a:r>
            <a:r>
              <a:rPr lang="pt-BR" dirty="0" err="1"/>
              <a:t>side</a:t>
            </a:r>
            <a:r>
              <a:rPr lang="pt-BR" dirty="0"/>
              <a:t> X Server </a:t>
            </a:r>
            <a:r>
              <a:rPr lang="pt-BR" dirty="0" err="1"/>
              <a:t>side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3EE74E-55CA-252D-0E05-1004854AE928}"/>
              </a:ext>
            </a:extLst>
          </p:cNvPr>
          <p:cNvSpPr txBox="1"/>
          <p:nvPr/>
        </p:nvSpPr>
        <p:spPr>
          <a:xfrm>
            <a:off x="1028411" y="2322224"/>
            <a:ext cx="10153650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Expressões comuns: "lado cliente" e "lado servidor".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Relacionadas a tecnologias e códigos na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"Lado cliente": dispositivo do usuário para fazer requisições.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"Lado servidor": tecnologias e códigos no servidor.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3513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– variante com 3 cards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C94A36F-9E51-4EEF-A832-CD1377415DBD}"/>
              </a:ext>
            </a:extLst>
          </p:cNvPr>
          <p:cNvGrpSpPr/>
          <p:nvPr/>
        </p:nvGrpSpPr>
        <p:grpSpPr>
          <a:xfrm>
            <a:off x="1019174" y="1676603"/>
            <a:ext cx="10148156" cy="3504793"/>
            <a:chOff x="1019174" y="1676603"/>
            <a:chExt cx="10148156" cy="3504793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496A3307-D1B6-8AAA-BE83-F29CEAE84DD0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3504793"/>
              <a:chOff x="1019174" y="1676603"/>
              <a:chExt cx="3121093" cy="3504793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FE4FC4F-0729-FA23-BF73-68FEC815757E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3504793"/>
              <a:chOff x="4535453" y="1676603"/>
              <a:chExt cx="3121093" cy="3504793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6AABF71C-6B7F-0603-2087-01AFC9BDCD19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B264C44-F875-AF07-4499-D13A3EC6FCBB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3768673-1C01-26BD-D05D-0C5FE7DA2A48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9169E0-773E-B93A-7CD3-D542AA767A07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3504793"/>
              <a:chOff x="8046237" y="1676603"/>
              <a:chExt cx="3121093" cy="3504793"/>
            </a:xfrm>
          </p:grpSpPr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646772E-A10A-0AA6-2549-677BA2D79412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932C009-633E-B24C-3716-421638BBC745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A8460D-9611-4E2F-D224-715307E1C99B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48273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ícone – variante com 2 cards 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8B9EA46-1657-9B66-5216-671ACEC5BB62}"/>
              </a:ext>
            </a:extLst>
          </p:cNvPr>
          <p:cNvGrpSpPr/>
          <p:nvPr/>
        </p:nvGrpSpPr>
        <p:grpSpPr>
          <a:xfrm>
            <a:off x="2883686" y="1291775"/>
            <a:ext cx="6562793" cy="4385610"/>
            <a:chOff x="2883686" y="1291775"/>
            <a:chExt cx="6562793" cy="438561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4F8C6A7-4783-48B0-2318-148B7A05A9F8}"/>
                </a:ext>
              </a:extLst>
            </p:cNvPr>
            <p:cNvGrpSpPr/>
            <p:nvPr/>
          </p:nvGrpSpPr>
          <p:grpSpPr>
            <a:xfrm>
              <a:off x="2883686" y="1291775"/>
              <a:ext cx="3121093" cy="4385610"/>
              <a:chOff x="2873374" y="795787"/>
              <a:chExt cx="3121093" cy="438561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" name="Imagem 1" descr="Ícone&#10;&#10;Descrição gerada automaticamente">
                <a:extLst>
                  <a:ext uri="{FF2B5EF4-FFF2-40B4-BE49-F238E27FC236}">
                    <a16:creationId xmlns:a16="http://schemas.microsoft.com/office/drawing/2014/main" id="{5460DFCE-2937-CB6F-7B04-08E6846EF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156E7D7-502E-81DC-2EAD-FB0152FD23ED}"/>
                </a:ext>
              </a:extLst>
            </p:cNvPr>
            <p:cNvGrpSpPr/>
            <p:nvPr/>
          </p:nvGrpSpPr>
          <p:grpSpPr>
            <a:xfrm>
              <a:off x="6325386" y="1291775"/>
              <a:ext cx="3121093" cy="4385610"/>
              <a:chOff x="2873374" y="795787"/>
              <a:chExt cx="3121093" cy="4385610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321BF9BE-4893-9E55-37A6-20FB456856BE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CE2B85C-0D9C-BB41-3BFD-B9C5C544D877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2817AA0-7163-4D60-1308-6F780C83865E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5A50CF26-55F9-BF1A-841B-2E40DA81E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183492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ícone – variante com 3 cards 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01D871E-12DF-70C5-05B7-C4044EBC395C}"/>
              </a:ext>
            </a:extLst>
          </p:cNvPr>
          <p:cNvGrpSpPr/>
          <p:nvPr/>
        </p:nvGrpSpPr>
        <p:grpSpPr>
          <a:xfrm>
            <a:off x="1104117" y="1288010"/>
            <a:ext cx="10004493" cy="4389375"/>
            <a:chOff x="1104117" y="1288010"/>
            <a:chExt cx="10004493" cy="4389375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4F8C6A7-4783-48B0-2318-148B7A05A9F8}"/>
                </a:ext>
              </a:extLst>
            </p:cNvPr>
            <p:cNvGrpSpPr/>
            <p:nvPr/>
          </p:nvGrpSpPr>
          <p:grpSpPr>
            <a:xfrm>
              <a:off x="1104117" y="1291775"/>
              <a:ext cx="3121093" cy="4385610"/>
              <a:chOff x="2873374" y="795787"/>
              <a:chExt cx="3121093" cy="438561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" name="Imagem 1" descr="Ícone&#10;&#10;Descrição gerada automaticamente">
                <a:extLst>
                  <a:ext uri="{FF2B5EF4-FFF2-40B4-BE49-F238E27FC236}">
                    <a16:creationId xmlns:a16="http://schemas.microsoft.com/office/drawing/2014/main" id="{5460DFCE-2937-CB6F-7B04-08E6846EF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156E7D7-502E-81DC-2EAD-FB0152FD23ED}"/>
                </a:ext>
              </a:extLst>
            </p:cNvPr>
            <p:cNvGrpSpPr/>
            <p:nvPr/>
          </p:nvGrpSpPr>
          <p:grpSpPr>
            <a:xfrm>
              <a:off x="4545817" y="1291775"/>
              <a:ext cx="3121093" cy="4385610"/>
              <a:chOff x="2873374" y="795787"/>
              <a:chExt cx="3121093" cy="4385610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321BF9BE-4893-9E55-37A6-20FB456856BE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CE2B85C-0D9C-BB41-3BFD-B9C5C544D877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2817AA0-7163-4D60-1308-6F780C83865E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5A50CF26-55F9-BF1A-841B-2E40DA81E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97D3F70-3281-F4EA-473B-C97A0BEA4DDE}"/>
                </a:ext>
              </a:extLst>
            </p:cNvPr>
            <p:cNvGrpSpPr/>
            <p:nvPr/>
          </p:nvGrpSpPr>
          <p:grpSpPr>
            <a:xfrm>
              <a:off x="7987517" y="1288010"/>
              <a:ext cx="3121093" cy="4385610"/>
              <a:chOff x="2873374" y="795787"/>
              <a:chExt cx="3121093" cy="438561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4C3E240F-153C-3953-DE91-C8DA51C8EA9B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1A4EA6F-40D9-3D66-D870-5B68BA9F5965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10D07F6-11BA-706E-82FE-D7EFDA7AFED0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9" name="Imagem 18" descr="Ícone&#10;&#10;Descrição gerada automaticamente">
                <a:extLst>
                  <a:ext uri="{FF2B5EF4-FFF2-40B4-BE49-F238E27FC236}">
                    <a16:creationId xmlns:a16="http://schemas.microsoft.com/office/drawing/2014/main" id="{641D6483-7853-8FA5-B926-9690BF141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453228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imagem – variante com 2 cards 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37D678F-3E1E-6DAD-3736-867D78EC484E}"/>
              </a:ext>
            </a:extLst>
          </p:cNvPr>
          <p:cNvGrpSpPr/>
          <p:nvPr/>
        </p:nvGrpSpPr>
        <p:grpSpPr>
          <a:xfrm>
            <a:off x="2839236" y="1534451"/>
            <a:ext cx="6520283" cy="3913740"/>
            <a:chOff x="2839236" y="1534451"/>
            <a:chExt cx="6520283" cy="391374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7E0BBEE-27CB-706A-D933-AEFDEEDB675D}"/>
                </a:ext>
              </a:extLst>
            </p:cNvPr>
            <p:cNvGrpSpPr/>
            <p:nvPr/>
          </p:nvGrpSpPr>
          <p:grpSpPr>
            <a:xfrm>
              <a:off x="2839236" y="1534451"/>
              <a:ext cx="3121093" cy="3913740"/>
              <a:chOff x="2661436" y="1502701"/>
              <a:chExt cx="3121093" cy="391374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3" name="Imagem 12" descr="Ícone&#10;&#10;Descrição gerada automaticamente">
                <a:extLst>
                  <a:ext uri="{FF2B5EF4-FFF2-40B4-BE49-F238E27FC236}">
                    <a16:creationId xmlns:a16="http://schemas.microsoft.com/office/drawing/2014/main" id="{1DF48E62-D37B-DA0D-4249-BF2908F7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F24F004-1A7B-B9B2-5EE6-A569AEB7BF7F}"/>
                </a:ext>
              </a:extLst>
            </p:cNvPr>
            <p:cNvGrpSpPr/>
            <p:nvPr/>
          </p:nvGrpSpPr>
          <p:grpSpPr>
            <a:xfrm>
              <a:off x="6238426" y="1534451"/>
              <a:ext cx="3121093" cy="3913740"/>
              <a:chOff x="2661436" y="1502701"/>
              <a:chExt cx="3121093" cy="3913740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F2B61EF7-6631-62D2-EA15-CCB4E38A49BD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52D5A15-2E35-25AC-90A7-8E5201FA78A3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00B70B-8D42-2C43-DB0D-8AD8E9004804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5" name="Imagem 24" descr="Ícone&#10;&#10;Descrição gerada automaticamente">
                <a:extLst>
                  <a:ext uri="{FF2B5EF4-FFF2-40B4-BE49-F238E27FC236}">
                    <a16:creationId xmlns:a16="http://schemas.microsoft.com/office/drawing/2014/main" id="{389468E6-CF1A-2B30-D9D9-B4D0673A7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947080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imagem – variante com 3 cards 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029CD06-3132-5A7F-8F41-C12973C96292}"/>
              </a:ext>
            </a:extLst>
          </p:cNvPr>
          <p:cNvGrpSpPr/>
          <p:nvPr/>
        </p:nvGrpSpPr>
        <p:grpSpPr>
          <a:xfrm>
            <a:off x="1200936" y="1527710"/>
            <a:ext cx="9850521" cy="3920481"/>
            <a:chOff x="1200936" y="1527710"/>
            <a:chExt cx="9850521" cy="3920481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7E0BBEE-27CB-706A-D933-AEFDEEDB675D}"/>
                </a:ext>
              </a:extLst>
            </p:cNvPr>
            <p:cNvGrpSpPr/>
            <p:nvPr/>
          </p:nvGrpSpPr>
          <p:grpSpPr>
            <a:xfrm>
              <a:off x="1200936" y="1534451"/>
              <a:ext cx="3121093" cy="3913740"/>
              <a:chOff x="2661436" y="1502701"/>
              <a:chExt cx="3121093" cy="391374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3" name="Imagem 12" descr="Ícone&#10;&#10;Descrição gerada automaticamente">
                <a:extLst>
                  <a:ext uri="{FF2B5EF4-FFF2-40B4-BE49-F238E27FC236}">
                    <a16:creationId xmlns:a16="http://schemas.microsoft.com/office/drawing/2014/main" id="{1DF48E62-D37B-DA0D-4249-BF2908F7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F24F004-1A7B-B9B2-5EE6-A569AEB7BF7F}"/>
                </a:ext>
              </a:extLst>
            </p:cNvPr>
            <p:cNvGrpSpPr/>
            <p:nvPr/>
          </p:nvGrpSpPr>
          <p:grpSpPr>
            <a:xfrm>
              <a:off x="4600126" y="1534451"/>
              <a:ext cx="3121093" cy="3913740"/>
              <a:chOff x="2661436" y="1502701"/>
              <a:chExt cx="3121093" cy="3913740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F2B61EF7-6631-62D2-EA15-CCB4E38A49BD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52D5A15-2E35-25AC-90A7-8E5201FA78A3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00B70B-8D42-2C43-DB0D-8AD8E9004804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5" name="Imagem 24" descr="Ícone&#10;&#10;Descrição gerada automaticamente">
                <a:extLst>
                  <a:ext uri="{FF2B5EF4-FFF2-40B4-BE49-F238E27FC236}">
                    <a16:creationId xmlns:a16="http://schemas.microsoft.com/office/drawing/2014/main" id="{389468E6-CF1A-2B30-D9D9-B4D0673A7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75EDE80F-B666-10F0-27CB-5C2021E27849}"/>
                </a:ext>
              </a:extLst>
            </p:cNvPr>
            <p:cNvGrpSpPr/>
            <p:nvPr/>
          </p:nvGrpSpPr>
          <p:grpSpPr>
            <a:xfrm>
              <a:off x="7930364" y="1527710"/>
              <a:ext cx="3121093" cy="3913740"/>
              <a:chOff x="2661436" y="1502701"/>
              <a:chExt cx="3121093" cy="3913740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67ECF0CE-9888-8CFD-76EC-AD053C32CF9E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F5EFCF3-2953-732B-82BE-341133887CF7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0EE0831-BAE1-64D4-9DBE-0603B1DE90EE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9" name="Imagem 8" descr="Ícone&#10;&#10;Descrição gerada automaticamente">
                <a:extLst>
                  <a:ext uri="{FF2B5EF4-FFF2-40B4-BE49-F238E27FC236}">
                    <a16:creationId xmlns:a16="http://schemas.microsoft.com/office/drawing/2014/main" id="{6B4DDEAC-E389-3447-34BF-C7073F85E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111121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– relação evolutiva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EDDB0FC-8E6F-F187-20CF-84C979C05AD0}"/>
              </a:ext>
            </a:extLst>
          </p:cNvPr>
          <p:cNvGrpSpPr/>
          <p:nvPr/>
        </p:nvGrpSpPr>
        <p:grpSpPr>
          <a:xfrm>
            <a:off x="2201227" y="1749894"/>
            <a:ext cx="7789545" cy="3467442"/>
            <a:chOff x="2201227" y="1114084"/>
            <a:chExt cx="7789545" cy="346744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2201227" y="1114084"/>
              <a:ext cx="7789545" cy="346744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2382989" y="144114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2382988" y="215764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609CFBB-3FA8-E11F-B79F-E8ED33CB0654}"/>
                </a:ext>
              </a:extLst>
            </p:cNvPr>
            <p:cNvGrpSpPr/>
            <p:nvPr/>
          </p:nvGrpSpPr>
          <p:grpSpPr>
            <a:xfrm>
              <a:off x="5882639" y="1315717"/>
              <a:ext cx="371475" cy="3122933"/>
              <a:chOff x="4700587" y="1534451"/>
              <a:chExt cx="371475" cy="3122933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325" y="1534451"/>
                <a:ext cx="0" cy="3122933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4700587" y="2910180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Seta: para a Direita 25">
                <a:extLst>
                  <a:ext uri="{FF2B5EF4-FFF2-40B4-BE49-F238E27FC236}">
                    <a16:creationId xmlns:a16="http://schemas.microsoft.com/office/drawing/2014/main" id="{CCD2D6F7-B264-0083-9057-6BF205649DDA}"/>
                  </a:ext>
                </a:extLst>
              </p:cNvPr>
              <p:cNvSpPr/>
              <p:nvPr/>
            </p:nvSpPr>
            <p:spPr>
              <a:xfrm>
                <a:off x="4802981" y="3028691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6633275" y="144114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6633274" y="215764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0037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– relação comparativa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E90402-657B-9890-B48B-3E103A87BBE1}"/>
              </a:ext>
            </a:extLst>
          </p:cNvPr>
          <p:cNvGrpSpPr/>
          <p:nvPr/>
        </p:nvGrpSpPr>
        <p:grpSpPr>
          <a:xfrm>
            <a:off x="2201227" y="1749894"/>
            <a:ext cx="7789545" cy="3467442"/>
            <a:chOff x="2201227" y="1749894"/>
            <a:chExt cx="7789545" cy="346744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2201227" y="1749894"/>
              <a:ext cx="7789545" cy="346744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2382989" y="207695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2382988" y="279345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6633275" y="207695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6633274" y="279345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0F0C4E-2A45-BCD5-21E4-866C547935F7}"/>
                </a:ext>
              </a:extLst>
            </p:cNvPr>
            <p:cNvGrpSpPr/>
            <p:nvPr/>
          </p:nvGrpSpPr>
          <p:grpSpPr>
            <a:xfrm>
              <a:off x="5882639" y="1951527"/>
              <a:ext cx="371475" cy="3122933"/>
              <a:chOff x="5882639" y="1951527"/>
              <a:chExt cx="371475" cy="3122933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951527"/>
                <a:ext cx="0" cy="3122933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5882639" y="3327256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Sinal de Multiplicação 1">
                <a:extLst>
                  <a:ext uri="{FF2B5EF4-FFF2-40B4-BE49-F238E27FC236}">
                    <a16:creationId xmlns:a16="http://schemas.microsoft.com/office/drawing/2014/main" id="{684FED36-0515-1E54-86F1-808062F86F1D}"/>
                  </a:ext>
                </a:extLst>
              </p:cNvPr>
              <p:cNvSpPr/>
              <p:nvPr/>
            </p:nvSpPr>
            <p:spPr>
              <a:xfrm>
                <a:off x="5954553" y="3399170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51590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18F04F97-6CD5-8BD1-AA84-4D421B3C5504}"/>
              </a:ext>
            </a:extLst>
          </p:cNvPr>
          <p:cNvGrpSpPr/>
          <p:nvPr/>
        </p:nvGrpSpPr>
        <p:grpSpPr>
          <a:xfrm>
            <a:off x="12639639" y="2059215"/>
            <a:ext cx="3543790" cy="2960914"/>
            <a:chOff x="12639639" y="382815"/>
            <a:chExt cx="3543790" cy="2960914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B4F4170D-6DAD-FFFD-7B97-719A40CBC217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0D452C3-1C24-7DB2-77A0-7AC5C4D4EEE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o ícone, clique com o botão direito do mouse, selecione Alterar Imagem &gt;&gt; Da Área de Transferência.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BDD914-AC07-C7D0-DE29-D16E892B419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0E408BC3-A410-C844-5CFA-B1CA377E8578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0DA291-8944-728D-6A1C-6D1C156F0B66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ícone – relação evolutiva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F9E0C65-435C-8440-7619-591803DF5AA4}"/>
              </a:ext>
            </a:extLst>
          </p:cNvPr>
          <p:cNvGrpSpPr/>
          <p:nvPr/>
        </p:nvGrpSpPr>
        <p:grpSpPr>
          <a:xfrm>
            <a:off x="2201227" y="1551688"/>
            <a:ext cx="7789545" cy="3622003"/>
            <a:chOff x="2201227" y="2121913"/>
            <a:chExt cx="7789545" cy="362200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14326DB-639E-DD00-4110-5A13F81C7A87}"/>
                </a:ext>
              </a:extLst>
            </p:cNvPr>
            <p:cNvSpPr/>
            <p:nvPr/>
          </p:nvSpPr>
          <p:spPr>
            <a:xfrm>
              <a:off x="2201227" y="2121913"/>
              <a:ext cx="7789545" cy="362200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DAD3E8D-F5BF-7423-82CA-2D9813DAE23F}"/>
                </a:ext>
              </a:extLst>
            </p:cNvPr>
            <p:cNvSpPr txBox="1"/>
            <p:nvPr/>
          </p:nvSpPr>
          <p:spPr>
            <a:xfrm>
              <a:off x="2382989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E478269-2FC8-6376-A9BE-835E83830A5E}"/>
                </a:ext>
              </a:extLst>
            </p:cNvPr>
            <p:cNvSpPr txBox="1"/>
            <p:nvPr/>
          </p:nvSpPr>
          <p:spPr>
            <a:xfrm>
              <a:off x="2382988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131EBFD1-5642-8EB4-E393-14720C054425}"/>
                </a:ext>
              </a:extLst>
            </p:cNvPr>
            <p:cNvGrpSpPr/>
            <p:nvPr/>
          </p:nvGrpSpPr>
          <p:grpSpPr>
            <a:xfrm>
              <a:off x="5882639" y="2312988"/>
              <a:ext cx="371475" cy="3161205"/>
              <a:chOff x="5882639" y="2312988"/>
              <a:chExt cx="371475" cy="3161205"/>
            </a:xfrm>
          </p:grpSpPr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2F9D2DBE-8F75-4D5D-94AD-05A77A016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2312988"/>
                <a:ext cx="0" cy="3161205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6CED8157-948C-D9C1-690F-EE44063305CD}"/>
                  </a:ext>
                </a:extLst>
              </p:cNvPr>
              <p:cNvSpPr/>
              <p:nvPr/>
            </p:nvSpPr>
            <p:spPr>
              <a:xfrm>
                <a:off x="5882639" y="3707853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63C351B8-3AC2-8DA4-6E98-C1876E5E8C67}"/>
                  </a:ext>
                </a:extLst>
              </p:cNvPr>
              <p:cNvSpPr/>
              <p:nvPr/>
            </p:nvSpPr>
            <p:spPr>
              <a:xfrm>
                <a:off x="5985033" y="3826364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B7BC8B5-CAF3-B088-F835-3F804F089767}"/>
                </a:ext>
              </a:extLst>
            </p:cNvPr>
            <p:cNvSpPr txBox="1"/>
            <p:nvPr/>
          </p:nvSpPr>
          <p:spPr>
            <a:xfrm>
              <a:off x="6633275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F44DC0E-38BD-FD99-6E72-004D14B6CBC3}"/>
                </a:ext>
              </a:extLst>
            </p:cNvPr>
            <p:cNvSpPr txBox="1"/>
            <p:nvPr/>
          </p:nvSpPr>
          <p:spPr>
            <a:xfrm>
              <a:off x="6633274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9" name="Imagem 38" descr="Ícone&#10;&#10;Descrição gerada automaticamente">
              <a:extLst>
                <a:ext uri="{FF2B5EF4-FFF2-40B4-BE49-F238E27FC236}">
                  <a16:creationId xmlns:a16="http://schemas.microsoft.com/office/drawing/2014/main" id="{B42E5C81-37AA-3F57-DDB2-43604C3B8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633" y="2404095"/>
              <a:ext cx="635345" cy="635345"/>
            </a:xfrm>
            <a:prstGeom prst="rect">
              <a:avLst/>
            </a:prstGeom>
          </p:spPr>
        </p:pic>
        <p:pic>
          <p:nvPicPr>
            <p:cNvPr id="40" name="Imagem 39" descr="Ícone&#10;&#10;Descrição gerada automaticamente">
              <a:extLst>
                <a:ext uri="{FF2B5EF4-FFF2-40B4-BE49-F238E27FC236}">
                  <a16:creationId xmlns:a16="http://schemas.microsoft.com/office/drawing/2014/main" id="{2A5753C2-1883-E0A9-EDB7-50E847E3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411" y="2404095"/>
              <a:ext cx="635345" cy="635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8037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18F04F97-6CD5-8BD1-AA84-4D421B3C5504}"/>
              </a:ext>
            </a:extLst>
          </p:cNvPr>
          <p:cNvGrpSpPr/>
          <p:nvPr/>
        </p:nvGrpSpPr>
        <p:grpSpPr>
          <a:xfrm>
            <a:off x="12639639" y="2059215"/>
            <a:ext cx="3543790" cy="2960914"/>
            <a:chOff x="12639639" y="382815"/>
            <a:chExt cx="3543790" cy="2960914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B4F4170D-6DAD-FFFD-7B97-719A40CBC217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0D452C3-1C24-7DB2-77A0-7AC5C4D4EEE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o ícone, clique com o botão direito do mouse, selecione Alterar Imagem &gt;&gt; Da Área de Transferência.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BDD914-AC07-C7D0-DE29-D16E892B419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0E408BC3-A410-C844-5CFA-B1CA377E8578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0DA291-8944-728D-6A1C-6D1C156F0B66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ícone – relação comparativa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B5169CC-B87F-51F0-C9A9-682697A45E12}"/>
              </a:ext>
            </a:extLst>
          </p:cNvPr>
          <p:cNvGrpSpPr/>
          <p:nvPr/>
        </p:nvGrpSpPr>
        <p:grpSpPr>
          <a:xfrm>
            <a:off x="2201227" y="1551688"/>
            <a:ext cx="7789545" cy="3622003"/>
            <a:chOff x="2201227" y="1551688"/>
            <a:chExt cx="7789545" cy="362200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14326DB-639E-DD00-4110-5A13F81C7A87}"/>
                </a:ext>
              </a:extLst>
            </p:cNvPr>
            <p:cNvSpPr/>
            <p:nvPr/>
          </p:nvSpPr>
          <p:spPr>
            <a:xfrm>
              <a:off x="2201227" y="1551688"/>
              <a:ext cx="7789545" cy="362200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DAD3E8D-F5BF-7423-82CA-2D9813DAE23F}"/>
                </a:ext>
              </a:extLst>
            </p:cNvPr>
            <p:cNvSpPr txBox="1"/>
            <p:nvPr/>
          </p:nvSpPr>
          <p:spPr>
            <a:xfrm>
              <a:off x="2382989" y="2617805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E478269-2FC8-6376-A9BE-835E83830A5E}"/>
                </a:ext>
              </a:extLst>
            </p:cNvPr>
            <p:cNvSpPr txBox="1"/>
            <p:nvPr/>
          </p:nvSpPr>
          <p:spPr>
            <a:xfrm>
              <a:off x="2382988" y="3334308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B7BC8B5-CAF3-B088-F835-3F804F089767}"/>
                </a:ext>
              </a:extLst>
            </p:cNvPr>
            <p:cNvSpPr txBox="1"/>
            <p:nvPr/>
          </p:nvSpPr>
          <p:spPr>
            <a:xfrm>
              <a:off x="6633275" y="2617805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F44DC0E-38BD-FD99-6E72-004D14B6CBC3}"/>
                </a:ext>
              </a:extLst>
            </p:cNvPr>
            <p:cNvSpPr txBox="1"/>
            <p:nvPr/>
          </p:nvSpPr>
          <p:spPr>
            <a:xfrm>
              <a:off x="6633274" y="3334308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9" name="Imagem 38" descr="Ícone&#10;&#10;Descrição gerada automaticamente">
              <a:extLst>
                <a:ext uri="{FF2B5EF4-FFF2-40B4-BE49-F238E27FC236}">
                  <a16:creationId xmlns:a16="http://schemas.microsoft.com/office/drawing/2014/main" id="{B42E5C81-37AA-3F57-DDB2-43604C3B8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633" y="1833870"/>
              <a:ext cx="635345" cy="635345"/>
            </a:xfrm>
            <a:prstGeom prst="rect">
              <a:avLst/>
            </a:prstGeom>
          </p:spPr>
        </p:pic>
        <p:pic>
          <p:nvPicPr>
            <p:cNvPr id="40" name="Imagem 39" descr="Ícone&#10;&#10;Descrição gerada automaticamente">
              <a:extLst>
                <a:ext uri="{FF2B5EF4-FFF2-40B4-BE49-F238E27FC236}">
                  <a16:creationId xmlns:a16="http://schemas.microsoft.com/office/drawing/2014/main" id="{2A5753C2-1883-E0A9-EDB7-50E847E3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411" y="1833870"/>
              <a:ext cx="635345" cy="635345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7CBBF5E3-727D-3E16-D364-086922B22FFA}"/>
                </a:ext>
              </a:extLst>
            </p:cNvPr>
            <p:cNvGrpSpPr/>
            <p:nvPr/>
          </p:nvGrpSpPr>
          <p:grpSpPr>
            <a:xfrm>
              <a:off x="5882639" y="1742763"/>
              <a:ext cx="371475" cy="3161205"/>
              <a:chOff x="5882639" y="1742763"/>
              <a:chExt cx="371475" cy="3161205"/>
            </a:xfrm>
          </p:grpSpPr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2F9D2DBE-8F75-4D5D-94AD-05A77A016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742763"/>
                <a:ext cx="0" cy="3161205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6CED8157-948C-D9C1-690F-EE44063305CD}"/>
                  </a:ext>
                </a:extLst>
              </p:cNvPr>
              <p:cNvSpPr/>
              <p:nvPr/>
            </p:nvSpPr>
            <p:spPr>
              <a:xfrm>
                <a:off x="5882639" y="3137628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Sinal de Multiplicação 1">
                <a:extLst>
                  <a:ext uri="{FF2B5EF4-FFF2-40B4-BE49-F238E27FC236}">
                    <a16:creationId xmlns:a16="http://schemas.microsoft.com/office/drawing/2014/main" id="{D5343F0B-E848-FCD6-9D79-9CBFAC744996}"/>
                  </a:ext>
                </a:extLst>
              </p:cNvPr>
              <p:cNvSpPr/>
              <p:nvPr/>
            </p:nvSpPr>
            <p:spPr>
              <a:xfrm>
                <a:off x="5954553" y="3217957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737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imagem  – relação evolutiva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1C47253-583A-3F95-50D4-3649561786E4}"/>
              </a:ext>
            </a:extLst>
          </p:cNvPr>
          <p:cNvGrpSpPr/>
          <p:nvPr/>
        </p:nvGrpSpPr>
        <p:grpSpPr>
          <a:xfrm>
            <a:off x="2201227" y="1114083"/>
            <a:ext cx="7789545" cy="4629833"/>
            <a:chOff x="1019175" y="1332817"/>
            <a:chExt cx="7789545" cy="4629833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1019175" y="1332817"/>
              <a:ext cx="7789545" cy="462983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1200937" y="3406764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1200936" y="4123267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A6CE8FA7-8D74-87B2-8D21-A3D565FD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936" y="1534451"/>
              <a:ext cx="3121093" cy="1743627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609CFBB-3FA8-E11F-B79F-E8ED33CB0654}"/>
                </a:ext>
              </a:extLst>
            </p:cNvPr>
            <p:cNvGrpSpPr/>
            <p:nvPr/>
          </p:nvGrpSpPr>
          <p:grpSpPr>
            <a:xfrm>
              <a:off x="4700587" y="1534451"/>
              <a:ext cx="371475" cy="4158476"/>
              <a:chOff x="4700587" y="1534451"/>
              <a:chExt cx="371475" cy="4158476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325" y="1534451"/>
                <a:ext cx="0" cy="4158476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4700587" y="3427952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Seta: para a Direita 25">
                <a:extLst>
                  <a:ext uri="{FF2B5EF4-FFF2-40B4-BE49-F238E27FC236}">
                    <a16:creationId xmlns:a16="http://schemas.microsoft.com/office/drawing/2014/main" id="{CCD2D6F7-B264-0083-9057-6BF205649DDA}"/>
                  </a:ext>
                </a:extLst>
              </p:cNvPr>
              <p:cNvSpPr/>
              <p:nvPr/>
            </p:nvSpPr>
            <p:spPr>
              <a:xfrm>
                <a:off x="4802981" y="3546463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5451223" y="3406764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5451222" y="4123267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91773070-03F8-FC29-1003-B6F5E631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222" y="1534451"/>
              <a:ext cx="3121093" cy="174362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0122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conceito de interface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EEC411-A1DE-22FE-F7EC-93D466029586}"/>
              </a:ext>
            </a:extLst>
          </p:cNvPr>
          <p:cNvSpPr txBox="1"/>
          <p:nvPr/>
        </p:nvSpPr>
        <p:spPr>
          <a:xfrm>
            <a:off x="1019175" y="1823739"/>
            <a:ext cx="10153650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Interação Humano-Computador (IHC).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IHC: estudo da interação entre pessoas e computadores.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Interface: facilita interação humano-computador.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Evolução da interação: linha de comando e interfaces gráficas.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No início, interação era primária, foco em hardware e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Avanço tecnológico: acesso a computadores e dispositivos.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Necessidade crescente de melhorar a interação.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6464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imagem – relação comparativa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A38DF37-071A-8F89-B3F0-90BC1515CF35}"/>
              </a:ext>
            </a:extLst>
          </p:cNvPr>
          <p:cNvGrpSpPr/>
          <p:nvPr/>
        </p:nvGrpSpPr>
        <p:grpSpPr>
          <a:xfrm>
            <a:off x="2201227" y="1114083"/>
            <a:ext cx="7789545" cy="4629833"/>
            <a:chOff x="2201227" y="1114083"/>
            <a:chExt cx="7789545" cy="4629833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2201227" y="1114083"/>
              <a:ext cx="7789545" cy="462983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2382989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2382988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A6CE8FA7-8D74-87B2-8D21-A3D565FD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988" y="1315717"/>
              <a:ext cx="3121093" cy="1743627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6633275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6633274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91773070-03F8-FC29-1003-B6F5E631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274" y="1315717"/>
              <a:ext cx="3121093" cy="1743627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4B28979D-5B02-86D8-C850-A399CB3C8E66}"/>
                </a:ext>
              </a:extLst>
            </p:cNvPr>
            <p:cNvGrpSpPr/>
            <p:nvPr/>
          </p:nvGrpSpPr>
          <p:grpSpPr>
            <a:xfrm>
              <a:off x="5882639" y="1315717"/>
              <a:ext cx="371475" cy="4158476"/>
              <a:chOff x="5882639" y="1315717"/>
              <a:chExt cx="371475" cy="4158476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315717"/>
                <a:ext cx="0" cy="4158476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5882639" y="3209218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Sinal de Multiplicação 2">
                <a:extLst>
                  <a:ext uri="{FF2B5EF4-FFF2-40B4-BE49-F238E27FC236}">
                    <a16:creationId xmlns:a16="http://schemas.microsoft.com/office/drawing/2014/main" id="{0451717F-E3C5-E2FE-A929-607E3791F110}"/>
                  </a:ext>
                </a:extLst>
              </p:cNvPr>
              <p:cNvSpPr/>
              <p:nvPr/>
            </p:nvSpPr>
            <p:spPr>
              <a:xfrm>
                <a:off x="5954553" y="3281132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07504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2E39CD4-271F-A9A1-3C21-B786A9BD9AF8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3" name="Balão de Fala: Retângulo 12">
              <a:extLst>
                <a:ext uri="{FF2B5EF4-FFF2-40B4-BE49-F238E27FC236}">
                  <a16:creationId xmlns:a16="http://schemas.microsoft.com/office/drawing/2014/main" id="{EA359E32-56CA-5624-AC9E-ABC7275E6D6E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DCF10ED-1D49-7185-52CF-9D8178967FA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pergunta-resposta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6D28C03-BCB2-4C54-B8F8-F57A28D29A58}"/>
              </a:ext>
            </a:extLst>
          </p:cNvPr>
          <p:cNvGrpSpPr/>
          <p:nvPr/>
        </p:nvGrpSpPr>
        <p:grpSpPr>
          <a:xfrm>
            <a:off x="12639639" y="2059216"/>
            <a:ext cx="3543790" cy="2396674"/>
            <a:chOff x="12639639" y="382816"/>
            <a:chExt cx="3543790" cy="2396674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C429222B-4F05-71C8-BA1A-B08440D7E858}"/>
                </a:ext>
              </a:extLst>
            </p:cNvPr>
            <p:cNvSpPr/>
            <p:nvPr/>
          </p:nvSpPr>
          <p:spPr>
            <a:xfrm rot="5400000">
              <a:off x="13213197" y="-190742"/>
              <a:ext cx="239667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C4EA80A-8766-BE1B-4DEF-91149C8246D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ajustar a caixa, selecione apenas a parte inferior e utilize o mouse para aumentá-la para baixo.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DCED62-D47A-63B3-3DA0-6F064A562F08}"/>
              </a:ext>
            </a:extLst>
          </p:cNvPr>
          <p:cNvGrpSpPr/>
          <p:nvPr/>
        </p:nvGrpSpPr>
        <p:grpSpPr>
          <a:xfrm>
            <a:off x="1019175" y="710880"/>
            <a:ext cx="10153650" cy="5191903"/>
            <a:chOff x="1019175" y="710880"/>
            <a:chExt cx="10153650" cy="519190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29FC462C-B99C-1339-5D30-FCCB536A2DB4}"/>
                </a:ext>
              </a:extLst>
            </p:cNvPr>
            <p:cNvGrpSpPr/>
            <p:nvPr/>
          </p:nvGrpSpPr>
          <p:grpSpPr>
            <a:xfrm>
              <a:off x="1019175" y="710880"/>
              <a:ext cx="10153650" cy="2384131"/>
              <a:chOff x="1019175" y="295025"/>
              <a:chExt cx="10153650" cy="2384131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28DF1BA2-9CF3-2CCE-705A-208EDF41FA60}"/>
                  </a:ext>
                </a:extLst>
              </p:cNvPr>
              <p:cNvGrpSpPr/>
              <p:nvPr/>
            </p:nvGrpSpPr>
            <p:grpSpPr>
              <a:xfrm>
                <a:off x="1019175" y="584199"/>
                <a:ext cx="10153650" cy="2094957"/>
                <a:chOff x="1019175" y="584199"/>
                <a:chExt cx="10153650" cy="2094957"/>
              </a:xfrm>
            </p:grpSpPr>
            <p:sp>
              <p:nvSpPr>
                <p:cNvPr id="2" name="Retângulo 1">
                  <a:extLst>
                    <a:ext uri="{FF2B5EF4-FFF2-40B4-BE49-F238E27FC236}">
                      <a16:creationId xmlns:a16="http://schemas.microsoft.com/office/drawing/2014/main" id="{B7836F99-69C1-0BC9-2E4B-0F3D97BB860D}"/>
                    </a:ext>
                  </a:extLst>
                </p:cNvPr>
                <p:cNvSpPr/>
                <p:nvPr/>
              </p:nvSpPr>
              <p:spPr>
                <a:xfrm>
                  <a:off x="1019175" y="584199"/>
                  <a:ext cx="10153650" cy="2094957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097BEE3F-8619-6353-243F-96A822871875}"/>
                    </a:ext>
                  </a:extLst>
                </p:cNvPr>
                <p:cNvSpPr txBox="1"/>
                <p:nvPr/>
              </p:nvSpPr>
              <p:spPr>
                <a:xfrm>
                  <a:off x="1647825" y="1384699"/>
                  <a:ext cx="88963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err="1">
                      <a:solidFill>
                        <a:schemeClr val="bg1"/>
                      </a:solidFill>
                    </a:rPr>
                    <a:t>Lorem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ipsum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dolor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sit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,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consectur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.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Donec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gravida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vehicula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sollicitudin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F83AA3B3-761C-3985-A290-51B37B3A07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4783" t="12189" r="5958" b="12853"/>
              <a:stretch/>
            </p:blipFill>
            <p:spPr>
              <a:xfrm>
                <a:off x="1495742" y="295025"/>
                <a:ext cx="617147" cy="612490"/>
              </a:xfrm>
              <a:prstGeom prst="ellipse">
                <a:avLst/>
              </a:prstGeom>
            </p:spPr>
          </p:pic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67FA9F5-7A3F-7AF8-2F94-182F3921FC7D}"/>
                </a:ext>
              </a:extLst>
            </p:cNvPr>
            <p:cNvGrpSpPr/>
            <p:nvPr/>
          </p:nvGrpSpPr>
          <p:grpSpPr>
            <a:xfrm>
              <a:off x="1019175" y="3095012"/>
              <a:ext cx="10153650" cy="2807771"/>
              <a:chOff x="1041187" y="3010264"/>
              <a:chExt cx="10153650" cy="2807771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77EA971-D378-20E4-95D5-399B66B97B01}"/>
                  </a:ext>
                </a:extLst>
              </p:cNvPr>
              <p:cNvSpPr/>
              <p:nvPr/>
            </p:nvSpPr>
            <p:spPr>
              <a:xfrm>
                <a:off x="1041187" y="3010264"/>
                <a:ext cx="10153650" cy="280777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1804E4C-3C91-5B51-5377-8DB3CEF67F02}"/>
                  </a:ext>
                </a:extLst>
              </p:cNvPr>
              <p:cNvSpPr txBox="1"/>
              <p:nvPr/>
            </p:nvSpPr>
            <p:spPr>
              <a:xfrm>
                <a:off x="1688886" y="3475523"/>
                <a:ext cx="8896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Resposta</a:t>
                </a: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7137AEC-D4C8-1C41-69B6-1B241305E0E9}"/>
                  </a:ext>
                </a:extLst>
              </p:cNvPr>
              <p:cNvSpPr txBox="1"/>
              <p:nvPr/>
            </p:nvSpPr>
            <p:spPr>
              <a:xfrm>
                <a:off x="1688887" y="3988381"/>
                <a:ext cx="8896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Lorem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ipsum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dolor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amet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consectetur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adipiscing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Donec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gravida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vehicula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sollicitudin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Duis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erat massa,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fringilla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vel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semper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venenatis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massa.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Praesent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ut sem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lacinia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iaculis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urna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vel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laoreet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bibendum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augue,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sagittis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interdum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nulla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rutrum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Curabitur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ullamcorper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mi,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amet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rhoncus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nibh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Nam id ipsum non est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efficitur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6946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9AC030F-F929-6C88-6994-35DC5367473E}"/>
              </a:ext>
            </a:extLst>
          </p:cNvPr>
          <p:cNvGrpSpPr/>
          <p:nvPr/>
        </p:nvGrpSpPr>
        <p:grpSpPr>
          <a:xfrm>
            <a:off x="12639639" y="2059215"/>
            <a:ext cx="3543790" cy="2338614"/>
            <a:chOff x="12639639" y="382815"/>
            <a:chExt cx="3543790" cy="2338614"/>
          </a:xfrm>
        </p:grpSpPr>
        <p:sp>
          <p:nvSpPr>
            <p:cNvPr id="19" name="Balão de Fala: Retângulo 18">
              <a:extLst>
                <a:ext uri="{FF2B5EF4-FFF2-40B4-BE49-F238E27FC236}">
                  <a16:creationId xmlns:a16="http://schemas.microsoft.com/office/drawing/2014/main" id="{7ED42C92-CE2E-A241-462F-1FCA5224AA8B}"/>
                </a:ext>
              </a:extLst>
            </p:cNvPr>
            <p:cNvSpPr/>
            <p:nvPr/>
          </p:nvSpPr>
          <p:spPr>
            <a:xfrm rot="5400000">
              <a:off x="13242227" y="-219773"/>
              <a:ext cx="23386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78372D1-5883-8D27-60B4-9AB6F8936B6D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ajustar a caixa, selecione apenas a parte inferior e utilize o mouse para aumentá-la para baixo.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7B9FD87-607C-FED5-470B-7ACE6B09A8C7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852DC624-E864-9B0C-1389-31C9D6B7EC7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3DB7B36-97F8-33CE-BC50-43C6AFCC41A4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temático – Atenção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D3B0613-DA08-5387-6339-3A43D06E9E9C}"/>
              </a:ext>
            </a:extLst>
          </p:cNvPr>
          <p:cNvGrpSpPr/>
          <p:nvPr/>
        </p:nvGrpSpPr>
        <p:grpSpPr>
          <a:xfrm>
            <a:off x="1025525" y="1756725"/>
            <a:ext cx="10153650" cy="3011792"/>
            <a:chOff x="1025525" y="248637"/>
            <a:chExt cx="10153650" cy="301179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9DE4C9C-4313-82F4-D675-92FCC334671A}"/>
                </a:ext>
              </a:extLst>
            </p:cNvPr>
            <p:cNvSpPr/>
            <p:nvPr/>
          </p:nvSpPr>
          <p:spPr>
            <a:xfrm>
              <a:off x="1025525" y="567440"/>
              <a:ext cx="10153650" cy="269298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28F9C42-C01A-73AB-234A-0AD537271D40}"/>
                </a:ext>
              </a:extLst>
            </p:cNvPr>
            <p:cNvSpPr txBox="1"/>
            <p:nvPr/>
          </p:nvSpPr>
          <p:spPr>
            <a:xfrm>
              <a:off x="1612899" y="1165119"/>
              <a:ext cx="899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Atenção!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F6F3F64-DFB0-EB3F-BC3C-6B2C1339ECCE}"/>
                </a:ext>
              </a:extLst>
            </p:cNvPr>
            <p:cNvSpPr txBox="1"/>
            <p:nvPr/>
          </p:nvSpPr>
          <p:spPr>
            <a:xfrm>
              <a:off x="1612899" y="1707209"/>
              <a:ext cx="89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err="1">
                  <a:solidFill>
                    <a:schemeClr val="bg1"/>
                  </a:solidFill>
                  <a:effectLst/>
                </a:rPr>
                <a:t>Lorem</a:t>
              </a:r>
              <a:r>
                <a:rPr lang="pt-BR">
                  <a:solidFill>
                    <a:schemeClr val="bg1"/>
                  </a:solidFill>
                  <a:effectLst/>
                </a:rPr>
                <a:t> ipsum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dolor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sit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amet</a:t>
              </a:r>
              <a:r>
                <a:rPr lang="pt-BR">
                  <a:solidFill>
                    <a:schemeClr val="bg1"/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consectetur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adipiscing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Donec</a:t>
              </a:r>
              <a:r>
                <a:rPr lang="pt-BR">
                  <a:solidFill>
                    <a:schemeClr val="bg1"/>
                  </a:solidFill>
                  <a:effectLst/>
                </a:rPr>
                <a:t> gravida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vehicula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sollicitudin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Duis</a:t>
              </a:r>
              <a:r>
                <a:rPr lang="pt-BR">
                  <a:solidFill>
                    <a:schemeClr val="bg1"/>
                  </a:solidFill>
                  <a:effectLst/>
                </a:rPr>
                <a:t> erat massa,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fringilla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vel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pt-BR">
                  <a:solidFill>
                    <a:schemeClr val="bg1"/>
                  </a:solidFill>
                  <a:effectLst/>
                </a:rPr>
                <a:t> a,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semper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venenatis</a:t>
              </a:r>
              <a:r>
                <a:rPr lang="pt-BR">
                  <a:solidFill>
                    <a:schemeClr val="bg1"/>
                  </a:solidFill>
                  <a:effectLst/>
                </a:rPr>
                <a:t> massa.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Praesent</a:t>
              </a:r>
              <a:r>
                <a:rPr lang="pt-BR">
                  <a:solidFill>
                    <a:schemeClr val="bg1"/>
                  </a:solidFill>
                  <a:effectLst/>
                </a:rPr>
                <a:t> ut sem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lacinia</a:t>
              </a:r>
              <a:r>
                <a:rPr lang="pt-BR">
                  <a:solidFill>
                    <a:schemeClr val="bg1"/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iaculis</a:t>
              </a:r>
              <a:r>
                <a:rPr lang="pt-BR">
                  <a:solidFill>
                    <a:schemeClr val="bg1"/>
                  </a:solidFill>
                  <a:effectLst/>
                </a:rPr>
                <a:t> urna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vel</a:t>
              </a:r>
              <a:r>
                <a:rPr lang="pt-BR">
                  <a:solidFill>
                    <a:schemeClr val="bg1"/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laoreet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turpis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pulvinar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bibendum</a:t>
              </a:r>
              <a:r>
                <a:rPr lang="pt-BR">
                  <a:solidFill>
                    <a:schemeClr val="bg1"/>
                  </a:solidFill>
                  <a:effectLst/>
                </a:rPr>
                <a:t> augue,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sagittis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interdum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nulla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rutrum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sed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Curabitur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sed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ullamcorper</a:t>
              </a:r>
              <a:r>
                <a:rPr lang="pt-BR">
                  <a:solidFill>
                    <a:schemeClr val="bg1"/>
                  </a:solidFill>
                  <a:effectLst/>
                </a:rPr>
                <a:t> mi,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sit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amet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rhoncus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nibh</a:t>
              </a:r>
              <a:r>
                <a:rPr lang="pt-BR">
                  <a:solidFill>
                    <a:schemeClr val="bg1"/>
                  </a:solidFill>
                  <a:effectLst/>
                </a:rPr>
                <a:t>. Nam id ipsum non est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efficitur</a:t>
              </a:r>
              <a:r>
                <a:rPr lang="pt-BR">
                  <a:solidFill>
                    <a:schemeClr val="bg1"/>
                  </a:solidFill>
                  <a:effectLst/>
                </a:rPr>
                <a:t>.</a:t>
              </a:r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4DE75C7-CC5D-0532-3AE5-06C91E45269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644" t="12139" r="4928" b="4618"/>
            <a:stretch/>
          </p:blipFill>
          <p:spPr>
            <a:xfrm>
              <a:off x="1612899" y="248637"/>
              <a:ext cx="643274" cy="63760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7709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C7965D3-B0FA-74D8-FB36-A5ABF9408793}"/>
              </a:ext>
            </a:extLst>
          </p:cNvPr>
          <p:cNvGrpSpPr/>
          <p:nvPr/>
        </p:nvGrpSpPr>
        <p:grpSpPr>
          <a:xfrm>
            <a:off x="799746" y="3001264"/>
            <a:ext cx="10373079" cy="966631"/>
            <a:chOff x="799746" y="2264253"/>
            <a:chExt cx="10373079" cy="966631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753E9E2-5C57-FBB0-FD3F-4C990BC29EF9}"/>
                </a:ext>
              </a:extLst>
            </p:cNvPr>
            <p:cNvSpPr txBox="1"/>
            <p:nvPr/>
          </p:nvSpPr>
          <p:spPr>
            <a:xfrm>
              <a:off x="1019175" y="2332071"/>
              <a:ext cx="101536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 err="1">
                  <a:effectLst/>
                </a:rPr>
                <a:t>Lorem</a:t>
              </a:r>
              <a:r>
                <a:rPr lang="pt-BR" sz="2400" dirty="0">
                  <a:effectLst/>
                </a:rPr>
                <a:t> ipsum </a:t>
              </a:r>
              <a:r>
                <a:rPr lang="pt-BR" sz="2400" dirty="0" err="1">
                  <a:effectLst/>
                </a:rPr>
                <a:t>dolor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sit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amet</a:t>
              </a:r>
              <a:r>
                <a:rPr lang="pt-BR" sz="2400" dirty="0">
                  <a:effectLst/>
                </a:rPr>
                <a:t>, </a:t>
              </a:r>
              <a:r>
                <a:rPr lang="pt-BR" sz="2400" dirty="0" err="1">
                  <a:effectLst/>
                </a:rPr>
                <a:t>consectetur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adipiscing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elit</a:t>
              </a:r>
              <a:r>
                <a:rPr lang="pt-BR" sz="2400" dirty="0">
                  <a:effectLst/>
                </a:rPr>
                <a:t>. </a:t>
              </a:r>
              <a:r>
                <a:rPr lang="pt-BR" sz="2400" dirty="0" err="1">
                  <a:effectLst/>
                </a:rPr>
                <a:t>Duis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efficitur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sit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amet</a:t>
              </a:r>
              <a:r>
                <a:rPr lang="pt-BR" sz="2400" dirty="0">
                  <a:effectLst/>
                </a:rPr>
                <a:t> urna </a:t>
              </a:r>
              <a:r>
                <a:rPr lang="pt-BR" sz="2400" dirty="0" err="1">
                  <a:effectLst/>
                </a:rPr>
                <a:t>vel</a:t>
              </a:r>
              <a:r>
                <a:rPr lang="pt-BR" sz="2400" dirty="0">
                  <a:effectLst/>
                </a:rPr>
                <a:t> </a:t>
              </a:r>
              <a:r>
                <a:rPr lang="pt-BR" sz="2400" dirty="0" err="1">
                  <a:effectLst/>
                </a:rPr>
                <a:t>vestibulum</a:t>
              </a:r>
              <a:r>
                <a:rPr lang="pt-BR" sz="2400" dirty="0">
                  <a:effectLst/>
                </a:rPr>
                <a:t>.</a:t>
              </a:r>
              <a:endParaRPr lang="pt-BR" sz="2400" dirty="0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7421A0B7-BFA7-FC0F-5A4A-DB4BB3233C6F}"/>
                </a:ext>
              </a:extLst>
            </p:cNvPr>
            <p:cNvSpPr/>
            <p:nvPr/>
          </p:nvSpPr>
          <p:spPr>
            <a:xfrm>
              <a:off x="799746" y="2264253"/>
              <a:ext cx="65099" cy="9666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FD50228-98B3-6E2A-A92E-6DABBA63C83A}"/>
              </a:ext>
            </a:extLst>
          </p:cNvPr>
          <p:cNvGrpSpPr/>
          <p:nvPr/>
        </p:nvGrpSpPr>
        <p:grpSpPr>
          <a:xfrm>
            <a:off x="12639639" y="2059216"/>
            <a:ext cx="3543790" cy="1699987"/>
            <a:chOff x="12639639" y="382816"/>
            <a:chExt cx="3543790" cy="1699987"/>
          </a:xfrm>
        </p:grpSpPr>
        <p:sp>
          <p:nvSpPr>
            <p:cNvPr id="15" name="Balão de Fala: Retângulo 14">
              <a:extLst>
                <a:ext uri="{FF2B5EF4-FFF2-40B4-BE49-F238E27FC236}">
                  <a16:creationId xmlns:a16="http://schemas.microsoft.com/office/drawing/2014/main" id="{A5FD046C-EA2A-A311-DE1E-B7193E3FAA20}"/>
                </a:ext>
              </a:extLst>
            </p:cNvPr>
            <p:cNvSpPr/>
            <p:nvPr/>
          </p:nvSpPr>
          <p:spPr>
            <a:xfrm rot="5400000">
              <a:off x="13561540" y="-539085"/>
              <a:ext cx="1699987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E38F5D-BB5C-D3AD-6E80-14A2D1184303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Os recursos estão agrupados. Para ajustar a caixa de texto, aumente a linha apenas na respectiva camada.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C31825E-6B45-8494-91B0-327AD36BB51F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0" name="Balão de Fala: Retângulo 19">
              <a:extLst>
                <a:ext uri="{FF2B5EF4-FFF2-40B4-BE49-F238E27FC236}">
                  <a16:creationId xmlns:a16="http://schemas.microsoft.com/office/drawing/2014/main" id="{CC629761-0669-10CE-6067-B4309865FDA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2BD5E6-D54E-1A76-6BC0-B0F936CCD17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Destaque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3904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9F5F911-7D10-51F2-2599-95A06EB2F5C2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28" name="Balão de Fala: Retângulo 27">
              <a:extLst>
                <a:ext uri="{FF2B5EF4-FFF2-40B4-BE49-F238E27FC236}">
                  <a16:creationId xmlns:a16="http://schemas.microsoft.com/office/drawing/2014/main" id="{E34F6BC1-8931-3622-020A-BFDF0C8EBBF1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D03A07E-E872-604F-1C19-9E2F2F0E56F8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B6EC094-4226-413F-9E9C-51A45D5DF085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31" name="Balão de Fala: Retângulo 30">
              <a:extLst>
                <a:ext uri="{FF2B5EF4-FFF2-40B4-BE49-F238E27FC236}">
                  <a16:creationId xmlns:a16="http://schemas.microsoft.com/office/drawing/2014/main" id="{42BB974D-3AD0-08C1-AD88-07D263E75EEC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5F8EE2C-F135-4082-1945-793472869DDF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paisagem (com e sem legenda). 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5CA448-3123-C242-4D37-9FC1F69E1FC0}"/>
              </a:ext>
            </a:extLst>
          </p:cNvPr>
          <p:cNvGrpSpPr/>
          <p:nvPr/>
        </p:nvGrpSpPr>
        <p:grpSpPr>
          <a:xfrm>
            <a:off x="2018072" y="1908714"/>
            <a:ext cx="3702178" cy="2581561"/>
            <a:chOff x="2018072" y="1908714"/>
            <a:chExt cx="3702178" cy="2581561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AD0F0AF-8511-E259-AE67-8C21984E50DC}"/>
                </a:ext>
              </a:extLst>
            </p:cNvPr>
            <p:cNvSpPr/>
            <p:nvPr/>
          </p:nvSpPr>
          <p:spPr>
            <a:xfrm>
              <a:off x="2018072" y="1908714"/>
              <a:ext cx="3702178" cy="2088670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DD7C3EFE-5ABE-A020-B0BB-23DED4DB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33178" y="1927361"/>
              <a:ext cx="3671967" cy="2051377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020E31F3-51C5-9574-03B3-120878EAFD02}"/>
                </a:ext>
              </a:extLst>
            </p:cNvPr>
            <p:cNvSpPr txBox="1"/>
            <p:nvPr/>
          </p:nvSpPr>
          <p:spPr>
            <a:xfrm>
              <a:off x="2033178" y="4089941"/>
              <a:ext cx="36870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135EF726-0EB8-FCD0-F234-B606CE8F72CE}"/>
                </a:ext>
              </a:extLst>
            </p:cNvPr>
            <p:cNvCxnSpPr>
              <a:cxnSpLocks/>
            </p:cNvCxnSpPr>
            <p:nvPr/>
          </p:nvCxnSpPr>
          <p:spPr>
            <a:xfrm>
              <a:off x="2033178" y="4490275"/>
              <a:ext cx="3687072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89B6BC94-2736-27F3-353F-6AC404C8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1878" y="1908714"/>
            <a:ext cx="3671967" cy="20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8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D829C86-D326-3F31-BC57-2555BBFE980C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55" name="Balão de Fala: Retângulo 54">
              <a:extLst>
                <a:ext uri="{FF2B5EF4-FFF2-40B4-BE49-F238E27FC236}">
                  <a16:creationId xmlns:a16="http://schemas.microsoft.com/office/drawing/2014/main" id="{33534310-903F-CF67-23CA-0AB9EBC214A2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ABE7662F-2969-D2B9-4CBD-F55A6604B0C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45DC855-7B25-A659-50E7-6DACF89EB0F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58" name="Balão de Fala: Retângulo 57">
              <a:extLst>
                <a:ext uri="{FF2B5EF4-FFF2-40B4-BE49-F238E27FC236}">
                  <a16:creationId xmlns:a16="http://schemas.microsoft.com/office/drawing/2014/main" id="{82ECB91C-A679-24A6-DDC2-ACBDACA5B236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97C26D3D-CECB-F941-18DA-DC9A331CD30D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paisagem - com 2 (com e sem legenda)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F484D14-DFC7-3B87-FA50-083B6AFC9CB9}"/>
              </a:ext>
            </a:extLst>
          </p:cNvPr>
          <p:cNvGrpSpPr/>
          <p:nvPr/>
        </p:nvGrpSpPr>
        <p:grpSpPr>
          <a:xfrm>
            <a:off x="2033178" y="904893"/>
            <a:ext cx="3687072" cy="2562914"/>
            <a:chOff x="2033178" y="904893"/>
            <a:chExt cx="3687072" cy="256291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FFC79FD-7F81-334C-85C1-C010FEE01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33178" y="904893"/>
              <a:ext cx="3671967" cy="2051377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B744272-95F5-D720-81A8-15CD095A5AA9}"/>
                </a:ext>
              </a:extLst>
            </p:cNvPr>
            <p:cNvSpPr txBox="1"/>
            <p:nvPr/>
          </p:nvSpPr>
          <p:spPr>
            <a:xfrm>
              <a:off x="2033178" y="3067473"/>
              <a:ext cx="36870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462E6E32-CE86-55D3-49B2-4D3FBF9AF6E3}"/>
                </a:ext>
              </a:extLst>
            </p:cNvPr>
            <p:cNvCxnSpPr>
              <a:cxnSpLocks/>
            </p:cNvCxnSpPr>
            <p:nvPr/>
          </p:nvCxnSpPr>
          <p:spPr>
            <a:xfrm>
              <a:off x="2033178" y="3467807"/>
              <a:ext cx="3687072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344FD86-DB4E-E84D-DBC5-78178546CE90}"/>
              </a:ext>
            </a:extLst>
          </p:cNvPr>
          <p:cNvGrpSpPr/>
          <p:nvPr/>
        </p:nvGrpSpPr>
        <p:grpSpPr>
          <a:xfrm>
            <a:off x="6486857" y="887365"/>
            <a:ext cx="3687072" cy="2562914"/>
            <a:chOff x="6486857" y="887365"/>
            <a:chExt cx="3687072" cy="256291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48BCC92-A0DE-F1F7-41BB-29ECA019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6857" y="887365"/>
              <a:ext cx="3671967" cy="2051377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9F13C54-7DC6-7017-C075-45FD3A2832CA}"/>
                </a:ext>
              </a:extLst>
            </p:cNvPr>
            <p:cNvSpPr txBox="1"/>
            <p:nvPr/>
          </p:nvSpPr>
          <p:spPr>
            <a:xfrm>
              <a:off x="6486857" y="3049945"/>
              <a:ext cx="36870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A71D835-6436-A628-AB86-685D0C8ABEA0}"/>
                </a:ext>
              </a:extLst>
            </p:cNvPr>
            <p:cNvCxnSpPr>
              <a:cxnSpLocks/>
            </p:cNvCxnSpPr>
            <p:nvPr/>
          </p:nvCxnSpPr>
          <p:spPr>
            <a:xfrm>
              <a:off x="6486857" y="3450279"/>
              <a:ext cx="3687072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2198D63-171D-1814-A84D-E4FE5967CFA8}"/>
              </a:ext>
            </a:extLst>
          </p:cNvPr>
          <p:cNvGrpSpPr/>
          <p:nvPr/>
        </p:nvGrpSpPr>
        <p:grpSpPr>
          <a:xfrm>
            <a:off x="2018071" y="3901730"/>
            <a:ext cx="8155858" cy="2051377"/>
            <a:chOff x="2018071" y="3901730"/>
            <a:chExt cx="8155858" cy="2051377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8E3A0C00-3CD4-6195-0128-68CD2D64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18071" y="3901730"/>
              <a:ext cx="3671967" cy="205137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6B918A4-A9EC-7B84-34C1-6DD435D9B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01962" y="3901730"/>
              <a:ext cx="3671967" cy="2051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4267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AF1F100-61D9-ACC6-7277-B96D5ED826CA}"/>
              </a:ext>
            </a:extLst>
          </p:cNvPr>
          <p:cNvGrpSpPr/>
          <p:nvPr/>
        </p:nvGrpSpPr>
        <p:grpSpPr>
          <a:xfrm>
            <a:off x="2021557" y="4935460"/>
            <a:ext cx="3417855" cy="385684"/>
            <a:chOff x="2941262" y="2912639"/>
            <a:chExt cx="1929291" cy="385684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515653DE-C35B-6358-0310-31ACD12D5960}"/>
                </a:ext>
              </a:extLst>
            </p:cNvPr>
            <p:cNvCxnSpPr>
              <a:cxnSpLocks/>
            </p:cNvCxnSpPr>
            <p:nvPr/>
          </p:nvCxnSpPr>
          <p:spPr>
            <a:xfrm>
              <a:off x="2941262" y="3298323"/>
              <a:ext cx="1929291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B2FBFFB-B529-E550-B462-0362448814BA}"/>
                </a:ext>
              </a:extLst>
            </p:cNvPr>
            <p:cNvSpPr txBox="1"/>
            <p:nvPr/>
          </p:nvSpPr>
          <p:spPr>
            <a:xfrm>
              <a:off x="2970750" y="2912639"/>
              <a:ext cx="1899803" cy="17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B145105-A6CB-6AF6-B956-8E0CDECB6771}"/>
              </a:ext>
            </a:extLst>
          </p:cNvPr>
          <p:cNvGrpSpPr/>
          <p:nvPr/>
        </p:nvGrpSpPr>
        <p:grpSpPr>
          <a:xfrm>
            <a:off x="2064119" y="1495086"/>
            <a:ext cx="3375293" cy="3405982"/>
            <a:chOff x="1004626" y="1858002"/>
            <a:chExt cx="2535908" cy="2558963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B5E50B9-58E7-6AD6-AFD9-7F21A0F54665}"/>
                </a:ext>
              </a:extLst>
            </p:cNvPr>
            <p:cNvSpPr/>
            <p:nvPr/>
          </p:nvSpPr>
          <p:spPr>
            <a:xfrm>
              <a:off x="1011897" y="1858928"/>
              <a:ext cx="2528637" cy="2530442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40E9C06-28B4-8E63-B3F3-B3A2DD9C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6" y="1858002"/>
              <a:ext cx="2535908" cy="2558963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0A7359E-3385-3CD3-45CA-E2A46D555AF6}"/>
              </a:ext>
            </a:extLst>
          </p:cNvPr>
          <p:cNvGrpSpPr/>
          <p:nvPr/>
        </p:nvGrpSpPr>
        <p:grpSpPr>
          <a:xfrm>
            <a:off x="6795152" y="1461775"/>
            <a:ext cx="3375293" cy="3405982"/>
            <a:chOff x="1004626" y="1858002"/>
            <a:chExt cx="2535908" cy="2558963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D4030DF-7261-DDAA-E87A-7C1A17F3F524}"/>
                </a:ext>
              </a:extLst>
            </p:cNvPr>
            <p:cNvSpPr/>
            <p:nvPr/>
          </p:nvSpPr>
          <p:spPr>
            <a:xfrm>
              <a:off x="1011897" y="1858928"/>
              <a:ext cx="2528637" cy="2530442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F9718175-6460-0515-6014-69775898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6" y="1858002"/>
              <a:ext cx="2535908" cy="2558963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9F4E4A3-52C7-6A80-BED0-D129FF25C1AF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30" name="Balão de Fala: Retângulo 29">
              <a:extLst>
                <a:ext uri="{FF2B5EF4-FFF2-40B4-BE49-F238E27FC236}">
                  <a16:creationId xmlns:a16="http://schemas.microsoft.com/office/drawing/2014/main" id="{3E4A9E30-16B8-CC7F-3A10-CDCD702EB47D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F8B506F-3BA4-6D6F-1084-C5AFAFA7373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B10DD1F-8984-C413-A4D5-888FE67B1A6B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33" name="Balão de Fala: Retângulo 32">
              <a:extLst>
                <a:ext uri="{FF2B5EF4-FFF2-40B4-BE49-F238E27FC236}">
                  <a16:creationId xmlns:a16="http://schemas.microsoft.com/office/drawing/2014/main" id="{CCCBACB4-EA8C-4EC2-E494-0F0DFD322AEE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604823F-426D-D9D9-F225-9AA195DDF40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quadrada (com e 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118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95D9FD7-7F78-E32E-CCD4-FFB670374D2D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51872A5C-C3C4-2CE5-8115-CD4C036AB9F9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530537B-A4F3-ECA8-2AB6-1B3BF14E1B9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46B7C54-9733-933A-FDC9-5D3B52DF94E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8" name="Balão de Fala: Retângulo 27">
              <a:extLst>
                <a:ext uri="{FF2B5EF4-FFF2-40B4-BE49-F238E27FC236}">
                  <a16:creationId xmlns:a16="http://schemas.microsoft.com/office/drawing/2014/main" id="{EFAE6444-40CB-C9DB-E182-989FA3A8A391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6446DE2-BC9E-3E63-BEDB-E3405E420347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quadrada – com 3 (com legenda)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9D8DE6A-6585-E525-0EA0-B03A8364B9DA}"/>
              </a:ext>
            </a:extLst>
          </p:cNvPr>
          <p:cNvGrpSpPr/>
          <p:nvPr/>
        </p:nvGrpSpPr>
        <p:grpSpPr>
          <a:xfrm>
            <a:off x="777875" y="1461770"/>
            <a:ext cx="3417855" cy="3934459"/>
            <a:chOff x="1747507" y="791038"/>
            <a:chExt cx="3417855" cy="393445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9D2950B7-57FF-8346-B8F4-554A02041114}"/>
                </a:ext>
              </a:extLst>
            </p:cNvPr>
            <p:cNvGrpSpPr/>
            <p:nvPr/>
          </p:nvGrpSpPr>
          <p:grpSpPr>
            <a:xfrm>
              <a:off x="1747507" y="4307370"/>
              <a:ext cx="3417855" cy="418127"/>
              <a:chOff x="2941262" y="3024202"/>
              <a:chExt cx="1929291" cy="236021"/>
            </a:xfrm>
          </p:grpSpPr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EAE7584A-902B-A200-5A8F-74A8762B2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4C9AD8B7-7CB1-3CBF-E741-FE6C0C6E5E41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</a:t>
                </a:r>
                <a:endParaRPr lang="pt-BR" sz="1400"/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3BD8B0B-A0D2-4B11-8CB9-90070CD30842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358C84FC-2F47-008E-337B-ABCD9543D4D5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704FC946-5FED-6206-B049-A092A3CB9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453BCD0-C259-0D57-52F0-44A26C2F87B0}"/>
              </a:ext>
            </a:extLst>
          </p:cNvPr>
          <p:cNvGrpSpPr/>
          <p:nvPr/>
        </p:nvGrpSpPr>
        <p:grpSpPr>
          <a:xfrm>
            <a:off x="4414182" y="1461770"/>
            <a:ext cx="3417855" cy="3934459"/>
            <a:chOff x="1747507" y="791038"/>
            <a:chExt cx="3417855" cy="3934459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29728517-2521-856F-516D-B41E2164BABC}"/>
                </a:ext>
              </a:extLst>
            </p:cNvPr>
            <p:cNvGrpSpPr/>
            <p:nvPr/>
          </p:nvGrpSpPr>
          <p:grpSpPr>
            <a:xfrm>
              <a:off x="1747507" y="4307370"/>
              <a:ext cx="3417855" cy="418127"/>
              <a:chOff x="2941262" y="3024202"/>
              <a:chExt cx="1929291" cy="236021"/>
            </a:xfrm>
          </p:grpSpPr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5319E4AA-F9E1-0A45-2893-94580741F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263A782A-394E-2EFF-72C0-71D0ABDC1364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</a:t>
                </a:r>
                <a:endParaRPr lang="pt-BR" sz="1400"/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6C9F87F6-58A5-A01C-0D0C-028033F1821F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0F967842-F8D8-E47A-F6E3-BEA82EA43D61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0F333670-4C2B-6D2F-A548-AF78C85A5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3E0EAEA-CA1D-B76C-484D-5AEEF0EB59B2}"/>
              </a:ext>
            </a:extLst>
          </p:cNvPr>
          <p:cNvGrpSpPr/>
          <p:nvPr/>
        </p:nvGrpSpPr>
        <p:grpSpPr>
          <a:xfrm>
            <a:off x="8018777" y="1461770"/>
            <a:ext cx="3449567" cy="3934459"/>
            <a:chOff x="8018777" y="1461770"/>
            <a:chExt cx="3449567" cy="3934459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FC01DB1A-C17E-DEC9-9229-C9550EC89F2E}"/>
                </a:ext>
              </a:extLst>
            </p:cNvPr>
            <p:cNvGrpSpPr/>
            <p:nvPr/>
          </p:nvGrpSpPr>
          <p:grpSpPr>
            <a:xfrm>
              <a:off x="8018777" y="1461770"/>
              <a:ext cx="3417855" cy="3405982"/>
              <a:chOff x="1747507" y="791038"/>
              <a:chExt cx="3417855" cy="3405982"/>
            </a:xfrm>
          </p:grpSpPr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1C0BCCC5-648E-5DE8-4CBD-D154C3CA3FBC}"/>
                  </a:ext>
                </a:extLst>
              </p:cNvPr>
              <p:cNvGrpSpPr/>
              <p:nvPr/>
            </p:nvGrpSpPr>
            <p:grpSpPr>
              <a:xfrm>
                <a:off x="1747507" y="1973996"/>
                <a:ext cx="3417855" cy="236021"/>
                <a:chOff x="2941262" y="3024202"/>
                <a:chExt cx="1929291" cy="236021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9ADFE679-9D68-28FA-20DD-A60FDA89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41262" y="3260223"/>
                  <a:ext cx="1929291" cy="0"/>
                </a:xfrm>
                <a:prstGeom prst="line">
                  <a:avLst/>
                </a:prstGeom>
                <a:ln>
                  <a:solidFill>
                    <a:srgbClr val="DCE3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53ED5846-0E24-2816-7E02-A897F4822A49}"/>
                    </a:ext>
                  </a:extLst>
                </p:cNvPr>
                <p:cNvSpPr txBox="1"/>
                <p:nvPr/>
              </p:nvSpPr>
              <p:spPr>
                <a:xfrm>
                  <a:off x="2970750" y="3024202"/>
                  <a:ext cx="1899803" cy="173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1400">
                      <a:effectLst/>
                    </a:rPr>
                    <a:t>Legenda da imagem</a:t>
                  </a:r>
                  <a:endParaRPr lang="pt-BR" sz="1400"/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AD8837C8-A726-7548-1A4C-FDB4EE4BF663}"/>
                  </a:ext>
                </a:extLst>
              </p:cNvPr>
              <p:cNvGrpSpPr/>
              <p:nvPr/>
            </p:nvGrpSpPr>
            <p:grpSpPr>
              <a:xfrm>
                <a:off x="1790069" y="791038"/>
                <a:ext cx="3375293" cy="3405982"/>
                <a:chOff x="1004626" y="1858002"/>
                <a:chExt cx="2535908" cy="2558963"/>
              </a:xfrm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C70C6949-3D8E-2932-36E3-E483D7FAE39B}"/>
                    </a:ext>
                  </a:extLst>
                </p:cNvPr>
                <p:cNvSpPr/>
                <p:nvPr/>
              </p:nvSpPr>
              <p:spPr>
                <a:xfrm>
                  <a:off x="1011897" y="1858928"/>
                  <a:ext cx="2528637" cy="2530442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400"/>
                </a:p>
              </p:txBody>
            </p:sp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650AD209-1369-329A-8D2B-574211570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4626" y="1858002"/>
                  <a:ext cx="2535908" cy="255896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" name="Conector reto 1">
              <a:extLst>
                <a:ext uri="{FF2B5EF4-FFF2-40B4-BE49-F238E27FC236}">
                  <a16:creationId xmlns:a16="http://schemas.microsoft.com/office/drawing/2014/main" id="{EB3376B6-AA93-B23F-67AC-AA185D1ADF95}"/>
                </a:ext>
              </a:extLst>
            </p:cNvPr>
            <p:cNvCxnSpPr>
              <a:cxnSpLocks/>
            </p:cNvCxnSpPr>
            <p:nvPr/>
          </p:nvCxnSpPr>
          <p:spPr>
            <a:xfrm>
              <a:off x="8050489" y="5396229"/>
              <a:ext cx="3417855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F419732-7E10-8099-972D-71D5FBB966AA}"/>
                </a:ext>
              </a:extLst>
            </p:cNvPr>
            <p:cNvSpPr txBox="1"/>
            <p:nvPr/>
          </p:nvSpPr>
          <p:spPr>
            <a:xfrm>
              <a:off x="8102729" y="4978102"/>
              <a:ext cx="3365615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</p:grpSp>
    </p:spTree>
    <p:extLst>
      <p:ext uri="{BB962C8B-B14F-4D97-AF65-F5344CB8AC3E}">
        <p14:creationId xmlns:p14="http://schemas.microsoft.com/office/powerpoint/2010/main" val="12661173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D42E3D6-D117-3EC5-03E7-A71E4785A9EC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5A74645D-2820-3498-956B-68BE2925FCAF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68D7830-9E22-C81E-EAC5-0BEFAE764C2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F06D573-8D2B-0F3A-1528-87D8D66E6CB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48B6DD3C-6DB4-61D2-277A-10412FB718D5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0E60E43-E6CB-11B3-EFEB-A65CC4B6FCE4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quadrada – com 3 (sem legenda)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E75E08A-4E20-7DB5-504B-17A065B3121B}"/>
              </a:ext>
            </a:extLst>
          </p:cNvPr>
          <p:cNvGrpSpPr/>
          <p:nvPr/>
        </p:nvGrpSpPr>
        <p:grpSpPr>
          <a:xfrm>
            <a:off x="777875" y="1461770"/>
            <a:ext cx="3417855" cy="3405982"/>
            <a:chOff x="1747507" y="791038"/>
            <a:chExt cx="3417855" cy="340598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C88355F-5272-F18A-9A89-79C77E772B6C}"/>
                </a:ext>
              </a:extLst>
            </p:cNvPr>
            <p:cNvGrpSpPr/>
            <p:nvPr/>
          </p:nvGrpSpPr>
          <p:grpSpPr>
            <a:xfrm>
              <a:off x="1747507" y="1973996"/>
              <a:ext cx="3417855" cy="236021"/>
              <a:chOff x="2941262" y="3024202"/>
              <a:chExt cx="1929291" cy="236021"/>
            </a:xfrm>
          </p:grpSpPr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56A7708C-4CDF-28B9-6078-EAA264B13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1AFB16E-C644-DCE9-EC7F-076EEDCCB50C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 </a:t>
                </a:r>
                <a:r>
                  <a:rPr lang="pt-BR" sz="1400" err="1">
                    <a:effectLst/>
                  </a:rPr>
                  <a:t>Lorem</a:t>
                </a:r>
                <a:r>
                  <a:rPr lang="pt-BR" sz="1400">
                    <a:effectLst/>
                  </a:rPr>
                  <a:t> ipsum </a:t>
                </a:r>
                <a:r>
                  <a:rPr lang="pt-BR" sz="1400" err="1">
                    <a:effectLst/>
                  </a:rPr>
                  <a:t>dolor</a:t>
                </a:r>
                <a:endParaRPr lang="pt-BR" sz="1400"/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F443D9A-3CF4-42EE-DE57-92CAD87E304F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797F1CA-CB1C-AC11-3D8C-F37AD9BE707E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5CF472B9-0ABD-8E38-E660-6920F5563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C60CCA0-CE03-26D0-359E-84A68993CB67}"/>
              </a:ext>
            </a:extLst>
          </p:cNvPr>
          <p:cNvGrpSpPr/>
          <p:nvPr/>
        </p:nvGrpSpPr>
        <p:grpSpPr>
          <a:xfrm>
            <a:off x="4398326" y="1461770"/>
            <a:ext cx="3417855" cy="3405982"/>
            <a:chOff x="1747507" y="791038"/>
            <a:chExt cx="3417855" cy="3405982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B3DCD7B-E403-9791-EF1B-E6589A2C1618}"/>
                </a:ext>
              </a:extLst>
            </p:cNvPr>
            <p:cNvGrpSpPr/>
            <p:nvPr/>
          </p:nvGrpSpPr>
          <p:grpSpPr>
            <a:xfrm>
              <a:off x="1747507" y="1973996"/>
              <a:ext cx="3417855" cy="236021"/>
              <a:chOff x="2941262" y="3024202"/>
              <a:chExt cx="1929291" cy="236021"/>
            </a:xfrm>
          </p:grpSpPr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8682BAAE-CE06-9A2F-0DA8-585C83675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EE193F5-1EAA-A4CE-F42E-147EC6CA606B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 </a:t>
                </a:r>
                <a:r>
                  <a:rPr lang="pt-BR" sz="1400" err="1">
                    <a:effectLst/>
                  </a:rPr>
                  <a:t>Lorem</a:t>
                </a:r>
                <a:r>
                  <a:rPr lang="pt-BR" sz="1400">
                    <a:effectLst/>
                  </a:rPr>
                  <a:t> ipsum </a:t>
                </a:r>
                <a:r>
                  <a:rPr lang="pt-BR" sz="1400" err="1">
                    <a:effectLst/>
                  </a:rPr>
                  <a:t>dolor</a:t>
                </a:r>
                <a:endParaRPr lang="pt-BR" sz="1400"/>
              </a:p>
            </p:txBody>
          </p:sp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441F7200-B439-1A2B-4F3C-4BDFE33810C5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EDE5B9C5-4771-2AAF-C8B7-8559F31DD361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499BB75E-C74D-56F4-211C-F67285676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BAD405C-E49A-B88D-7B74-D3409EB4D446}"/>
              </a:ext>
            </a:extLst>
          </p:cNvPr>
          <p:cNvGrpSpPr/>
          <p:nvPr/>
        </p:nvGrpSpPr>
        <p:grpSpPr>
          <a:xfrm>
            <a:off x="8018777" y="1461770"/>
            <a:ext cx="3417855" cy="3405982"/>
            <a:chOff x="1747507" y="791038"/>
            <a:chExt cx="3417855" cy="340598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222B5643-F491-AACD-ECA8-569A3DE45E59}"/>
                </a:ext>
              </a:extLst>
            </p:cNvPr>
            <p:cNvGrpSpPr/>
            <p:nvPr/>
          </p:nvGrpSpPr>
          <p:grpSpPr>
            <a:xfrm>
              <a:off x="1747507" y="1973996"/>
              <a:ext cx="3417855" cy="236021"/>
              <a:chOff x="2941262" y="3024202"/>
              <a:chExt cx="1929291" cy="236021"/>
            </a:xfrm>
          </p:grpSpPr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A8514C8-F66E-B3E2-810A-DD0831717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0E908BA1-B5E9-5DBF-5CA9-CD55C58E0FCE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 </a:t>
                </a:r>
                <a:r>
                  <a:rPr lang="pt-BR" sz="1400" err="1">
                    <a:effectLst/>
                  </a:rPr>
                  <a:t>Lorem</a:t>
                </a:r>
                <a:r>
                  <a:rPr lang="pt-BR" sz="1400">
                    <a:effectLst/>
                  </a:rPr>
                  <a:t> ipsum </a:t>
                </a:r>
                <a:r>
                  <a:rPr lang="pt-BR" sz="1400" err="1">
                    <a:effectLst/>
                  </a:rPr>
                  <a:t>dolor</a:t>
                </a:r>
                <a:endParaRPr lang="pt-BR" sz="140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0F5A00FE-665D-259D-B06A-A8D8C558B0AC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D16F8CB-680B-AE53-7578-3347225B27CD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58D83849-0A3C-D2B4-B160-D151D7878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70874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CF7A75FE-36FE-2996-A07F-AB8B04E8C6CF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32702DC7-85C0-32AF-EE87-8EAD413F84B7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9676977-329D-0612-74CA-7EA80702BBC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9939DA6-05DE-BFD8-8646-32729D87DE44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75695F99-464B-EDFD-3DED-9228B1AD0E5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FFAF825-6C58-8F3D-049C-7276AB90DF65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2 (com legenda)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C30C636-1A12-097F-B178-6FB0FC6C83AB}"/>
              </a:ext>
            </a:extLst>
          </p:cNvPr>
          <p:cNvGrpSpPr/>
          <p:nvPr/>
        </p:nvGrpSpPr>
        <p:grpSpPr>
          <a:xfrm>
            <a:off x="2506499" y="908367"/>
            <a:ext cx="7179001" cy="5041266"/>
            <a:chOff x="2553682" y="1135806"/>
            <a:chExt cx="7179001" cy="5041266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E277F32-BDF8-6E78-4408-53EB95D50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49990" y="1135806"/>
              <a:ext cx="3382693" cy="4489122"/>
            </a:xfrm>
            <a:prstGeom prst="rect">
              <a:avLst/>
            </a:prstGeom>
          </p:spPr>
        </p:pic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26670AB-6781-17D4-943B-58DABB4D7BB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682" y="6177072"/>
              <a:ext cx="333367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A7A1FF3-D17C-5EB6-54F2-C2BD0276E33D}"/>
                </a:ext>
              </a:extLst>
            </p:cNvPr>
            <p:cNvSpPr txBox="1"/>
            <p:nvPr/>
          </p:nvSpPr>
          <p:spPr>
            <a:xfrm>
              <a:off x="2553682" y="5758945"/>
              <a:ext cx="338269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5F9EE0BD-334B-1E7E-60AD-093EE1431974}"/>
                </a:ext>
              </a:extLst>
            </p:cNvPr>
            <p:cNvCxnSpPr>
              <a:cxnSpLocks/>
            </p:cNvCxnSpPr>
            <p:nvPr/>
          </p:nvCxnSpPr>
          <p:spPr>
            <a:xfrm>
              <a:off x="6349990" y="6177072"/>
              <a:ext cx="333367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83CC118-61DE-9CA7-71A8-ADC6D497EDFA}"/>
                </a:ext>
              </a:extLst>
            </p:cNvPr>
            <p:cNvSpPr txBox="1"/>
            <p:nvPr/>
          </p:nvSpPr>
          <p:spPr>
            <a:xfrm>
              <a:off x="6349990" y="5758945"/>
              <a:ext cx="338269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FBCDEA-7426-6C9E-1E94-D6D605AF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53682" y="1135806"/>
              <a:ext cx="3382693" cy="448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05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conceito de interface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 interface do lado cliente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98BCE8D-BE69-998D-2836-D193AFF8DAB8}"/>
              </a:ext>
            </a:extLst>
          </p:cNvPr>
          <p:cNvSpPr txBox="1"/>
          <p:nvPr/>
        </p:nvSpPr>
        <p:spPr>
          <a:xfrm>
            <a:off x="1019175" y="2460958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Evolução tecnológica.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Dispositivos variados.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Garantia de usabilidade.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Flexibilidade.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Design responsivo.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Usabilidade alinhada ao design responsivo.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BA287C-A2C4-FE34-17F4-5AF99A56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913" y="2328774"/>
            <a:ext cx="3390900" cy="3419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4007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F75A7BB6-9DED-8755-5F0E-3E1AF4D9F39E}"/>
              </a:ext>
            </a:extLst>
          </p:cNvPr>
          <p:cNvGrpSpPr/>
          <p:nvPr/>
        </p:nvGrpSpPr>
        <p:grpSpPr>
          <a:xfrm>
            <a:off x="2518522" y="1135806"/>
            <a:ext cx="7179002" cy="4489122"/>
            <a:chOff x="2518522" y="1135806"/>
            <a:chExt cx="7179002" cy="448912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C86FFCB-CE7E-7EDC-B238-089449E98F7C}"/>
                </a:ext>
              </a:extLst>
            </p:cNvPr>
            <p:cNvGrpSpPr/>
            <p:nvPr/>
          </p:nvGrpSpPr>
          <p:grpSpPr>
            <a:xfrm>
              <a:off x="2518522" y="1135806"/>
              <a:ext cx="3382693" cy="4489122"/>
              <a:chOff x="1324499" y="2094351"/>
              <a:chExt cx="1909442" cy="2094207"/>
            </a:xfrm>
          </p:grpSpPr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EB287C9-5359-38D7-7FFE-60D8C369D621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2933FD44-7D9C-A207-DF77-CDA654823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E2D38EB-E0E9-EFE2-6FF7-2E1DE6E173D4}"/>
                </a:ext>
              </a:extLst>
            </p:cNvPr>
            <p:cNvGrpSpPr/>
            <p:nvPr/>
          </p:nvGrpSpPr>
          <p:grpSpPr>
            <a:xfrm>
              <a:off x="6314831" y="1135806"/>
              <a:ext cx="3382693" cy="4489122"/>
              <a:chOff x="1324499" y="2094351"/>
              <a:chExt cx="1909442" cy="2094207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0087ED-ED38-B767-FA88-A9E310A22399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5E277F32-BDF8-6E78-4408-53EB95D50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7F0C2D-E26F-518B-9254-013664968AD6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8878D9C7-32A5-3155-DC73-23FC42CB12BD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90F621A-4B9D-7582-D98E-250FA1248ED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9322861-DBC0-D9FE-42CB-C898D158B358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21095B0C-D6AB-7091-9D74-BEA194209C3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0D556BD-5B79-6DC5-161A-99C2BA1697CF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2 (sem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2151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78AD4A7-9CBF-39D6-3199-D883895F39D8}"/>
              </a:ext>
            </a:extLst>
          </p:cNvPr>
          <p:cNvCxnSpPr>
            <a:cxnSpLocks/>
          </p:cNvCxnSpPr>
          <p:nvPr/>
        </p:nvCxnSpPr>
        <p:spPr>
          <a:xfrm>
            <a:off x="1019175" y="5957828"/>
            <a:ext cx="3290788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4C1B9B5-B7E7-3868-4006-2CA1DA9034E4}"/>
              </a:ext>
            </a:extLst>
          </p:cNvPr>
          <p:cNvSpPr txBox="1"/>
          <p:nvPr/>
        </p:nvSpPr>
        <p:spPr>
          <a:xfrm>
            <a:off x="944346" y="5572298"/>
            <a:ext cx="3365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B1B84F8-8274-5001-3DD1-AF7CD56DC573}"/>
              </a:ext>
            </a:extLst>
          </p:cNvPr>
          <p:cNvGrpSpPr/>
          <p:nvPr/>
        </p:nvGrpSpPr>
        <p:grpSpPr>
          <a:xfrm>
            <a:off x="944347" y="939670"/>
            <a:ext cx="3382693" cy="4489122"/>
            <a:chOff x="1324499" y="2094351"/>
            <a:chExt cx="1909442" cy="209420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F4FB094-6F4A-AE71-08F4-DEBA70F11A1D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715D292-413B-7658-C4DA-6A2A85CC6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092A94E-810A-5B3B-2E32-CB13891014F8}"/>
              </a:ext>
            </a:extLst>
          </p:cNvPr>
          <p:cNvCxnSpPr>
            <a:cxnSpLocks/>
          </p:cNvCxnSpPr>
          <p:nvPr/>
        </p:nvCxnSpPr>
        <p:spPr>
          <a:xfrm>
            <a:off x="4419850" y="5957828"/>
            <a:ext cx="3365617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EFEDA94-D67E-98EB-6650-7FE6A4B7A48A}"/>
              </a:ext>
            </a:extLst>
          </p:cNvPr>
          <p:cNvSpPr txBox="1"/>
          <p:nvPr/>
        </p:nvSpPr>
        <p:spPr>
          <a:xfrm>
            <a:off x="4419850" y="5572298"/>
            <a:ext cx="3365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1CE2557-9DE1-4A40-15DF-FDABED78B1B2}"/>
              </a:ext>
            </a:extLst>
          </p:cNvPr>
          <p:cNvGrpSpPr/>
          <p:nvPr/>
        </p:nvGrpSpPr>
        <p:grpSpPr>
          <a:xfrm>
            <a:off x="4419852" y="939670"/>
            <a:ext cx="3382693" cy="4489122"/>
            <a:chOff x="1324499" y="2094351"/>
            <a:chExt cx="1909442" cy="2094207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89FE78D-8D73-26AA-DCDF-53AEB4656000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02E83369-5611-8677-AC89-A429C4202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6B65C8C-1F3E-61A5-63A2-4BE92BD7B33F}"/>
              </a:ext>
            </a:extLst>
          </p:cNvPr>
          <p:cNvCxnSpPr>
            <a:cxnSpLocks/>
          </p:cNvCxnSpPr>
          <p:nvPr/>
        </p:nvCxnSpPr>
        <p:spPr>
          <a:xfrm>
            <a:off x="7895353" y="5957828"/>
            <a:ext cx="3349085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2CFA81-DE0D-5B7E-9D60-D78D59610353}"/>
              </a:ext>
            </a:extLst>
          </p:cNvPr>
          <p:cNvSpPr txBox="1"/>
          <p:nvPr/>
        </p:nvSpPr>
        <p:spPr>
          <a:xfrm>
            <a:off x="7895353" y="5572298"/>
            <a:ext cx="3364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DA7031F-9D59-4423-31B6-1E652BC43ABE}"/>
              </a:ext>
            </a:extLst>
          </p:cNvPr>
          <p:cNvGrpSpPr/>
          <p:nvPr/>
        </p:nvGrpSpPr>
        <p:grpSpPr>
          <a:xfrm>
            <a:off x="7877386" y="939670"/>
            <a:ext cx="3382693" cy="4489122"/>
            <a:chOff x="1324499" y="2094351"/>
            <a:chExt cx="1909442" cy="2094207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65493AA-6D9C-7932-4068-CC23120EC0AD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904F207-17DD-E859-0421-58D1D389F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5FC4571-0BD8-3B8B-8FDC-678D7A7A556E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534B914F-1B06-C400-1306-D740C93CCD3B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AD1574F-8AB6-1365-7FE8-325F1082931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AFAFD36-9BF3-0225-F403-3E7EC63087D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1CA7A0C3-1922-29C8-E916-B6C2660AE56F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BEFAD82-A03E-A071-E683-B9F7A049074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3 (com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9718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F77FFF4-94EF-B396-884C-5196BE8E5BC5}"/>
              </a:ext>
            </a:extLst>
          </p:cNvPr>
          <p:cNvGrpSpPr/>
          <p:nvPr/>
        </p:nvGrpSpPr>
        <p:grpSpPr>
          <a:xfrm>
            <a:off x="944347" y="1092070"/>
            <a:ext cx="10328432" cy="4489122"/>
            <a:chOff x="944347" y="1092070"/>
            <a:chExt cx="10328432" cy="4489122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1B1B84F8-8274-5001-3DD1-AF7CD56DC573}"/>
                </a:ext>
              </a:extLst>
            </p:cNvPr>
            <p:cNvGrpSpPr/>
            <p:nvPr/>
          </p:nvGrpSpPr>
          <p:grpSpPr>
            <a:xfrm>
              <a:off x="944347" y="1092070"/>
              <a:ext cx="3382693" cy="4489122"/>
              <a:chOff x="1324499" y="2094351"/>
              <a:chExt cx="1909442" cy="2094207"/>
            </a:xfrm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AF4FB094-6F4A-AE71-08F4-DEBA70F11A1D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C715D292-413B-7658-C4DA-6A2A85CC6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51CE2557-9DE1-4A40-15DF-FDABED78B1B2}"/>
                </a:ext>
              </a:extLst>
            </p:cNvPr>
            <p:cNvGrpSpPr/>
            <p:nvPr/>
          </p:nvGrpSpPr>
          <p:grpSpPr>
            <a:xfrm>
              <a:off x="4419852" y="1092070"/>
              <a:ext cx="3382693" cy="4489122"/>
              <a:chOff x="1324499" y="2094351"/>
              <a:chExt cx="1909442" cy="2094207"/>
            </a:xfrm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89FE78D-8D73-26AA-DCDF-53AEB4656000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02E83369-5611-8677-AC89-A429C4202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DA7031F-9D59-4423-31B6-1E652BC43ABE}"/>
                </a:ext>
              </a:extLst>
            </p:cNvPr>
            <p:cNvGrpSpPr/>
            <p:nvPr/>
          </p:nvGrpSpPr>
          <p:grpSpPr>
            <a:xfrm>
              <a:off x="7890086" y="1092070"/>
              <a:ext cx="3382693" cy="4489122"/>
              <a:chOff x="1324499" y="2094351"/>
              <a:chExt cx="1909442" cy="2094207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65493AA-6D9C-7932-4068-CC23120EC0AD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4904F207-17DD-E859-0421-58D1D389F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0AD98E6-BA52-8F9E-9196-72496B6B4854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9F6B2CBF-2810-544E-4629-80D74783216F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541E5EC-11EC-FD5D-020E-80C2DFCFC9D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D829E87-DD26-1703-5336-BF176C913105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4B3A2C71-07CF-2128-D958-4C8C1DF5E844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32B2A1-A55F-F81C-F9A2-1A6E8B250B90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3 (sem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0383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50815D-7744-BE8A-9174-6FFB9F3E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71" y="1241875"/>
            <a:ext cx="8591658" cy="386624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CFDB952-F0BC-8C94-8EE0-FA4B8DFAD44A}"/>
              </a:ext>
            </a:extLst>
          </p:cNvPr>
          <p:cNvGrpSpPr/>
          <p:nvPr/>
        </p:nvGrpSpPr>
        <p:grpSpPr>
          <a:xfrm>
            <a:off x="1800171" y="5196448"/>
            <a:ext cx="8591658" cy="401077"/>
            <a:chOff x="1800171" y="4205848"/>
            <a:chExt cx="8591658" cy="401077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CA377D1-0798-E7A6-4A3E-62AA177ABE45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8566257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3E10531-EFBE-5AE8-CE40-7B8EA26BE9EB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0ABB3B-EB05-9718-D334-95E529C3BB95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5" name="Balão de Fala: Retângulo 4">
              <a:extLst>
                <a:ext uri="{FF2B5EF4-FFF2-40B4-BE49-F238E27FC236}">
                  <a16:creationId xmlns:a16="http://schemas.microsoft.com/office/drawing/2014/main" id="{48B0E3F5-2538-5F8D-A014-815E166B9968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84B7DA9-FD2A-0C61-3AA7-4109A73F4C5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B56109E-E48B-E351-7AC0-6352F78F110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9" name="Balão de Fala: Retângulo 8">
              <a:extLst>
                <a:ext uri="{FF2B5EF4-FFF2-40B4-BE49-F238E27FC236}">
                  <a16:creationId xmlns:a16="http://schemas.microsoft.com/office/drawing/2014/main" id="{94398868-1506-E898-9444-6F9D66DF27F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4DD10B2-9888-2746-A262-47082EF3AFD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</a:t>
              </a:r>
              <a:r>
                <a:rPr lang="pt-BR" sz="1400" b="1" err="1">
                  <a:solidFill>
                    <a:srgbClr val="4A5E85"/>
                  </a:solidFill>
                </a:rPr>
                <a:t>wide</a:t>
              </a:r>
              <a:r>
                <a:rPr lang="pt-BR" sz="1400" b="1">
                  <a:solidFill>
                    <a:srgbClr val="4A5E85"/>
                  </a:solidFill>
                </a:rPr>
                <a:t> (com legenda)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53938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50815D-7744-BE8A-9174-6FFB9F3E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71" y="1495875"/>
            <a:ext cx="8591658" cy="3866248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3F6BBFDD-4A9F-D09B-1927-3708F007A17D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5" name="Balão de Fala: Retângulo 4">
              <a:extLst>
                <a:ext uri="{FF2B5EF4-FFF2-40B4-BE49-F238E27FC236}">
                  <a16:creationId xmlns:a16="http://schemas.microsoft.com/office/drawing/2014/main" id="{4A9D09B4-B86B-6FC2-2459-8751D00D39F4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E89B92A-967D-D4EC-CA42-944548D636F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81BC03-7905-F2B7-F537-31D20703909F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8" name="Balão de Fala: Retângulo 7">
              <a:extLst>
                <a:ext uri="{FF2B5EF4-FFF2-40B4-BE49-F238E27FC236}">
                  <a16:creationId xmlns:a16="http://schemas.microsoft.com/office/drawing/2014/main" id="{4CF0C1BF-C48B-632A-4C49-9E61553FBD53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912F783-A572-DDC9-BD6F-2291E021EB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</a:t>
              </a:r>
              <a:r>
                <a:rPr lang="pt-BR" sz="1400" b="1" err="1">
                  <a:solidFill>
                    <a:srgbClr val="4A5E85"/>
                  </a:solidFill>
                </a:rPr>
                <a:t>wide</a:t>
              </a:r>
              <a:r>
                <a:rPr lang="pt-BR" sz="1400" b="1">
                  <a:solidFill>
                    <a:srgbClr val="4A5E85"/>
                  </a:solidFill>
                </a:rPr>
                <a:t> (sem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5883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06F50C9-7D58-4222-B8B3-236B9CAB00CE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5" name="Balão de Fala: Retângulo 14">
              <a:extLst>
                <a:ext uri="{FF2B5EF4-FFF2-40B4-BE49-F238E27FC236}">
                  <a16:creationId xmlns:a16="http://schemas.microsoft.com/office/drawing/2014/main" id="{14A20ABA-5958-405A-31C4-5C023A4BE26E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EE7AD3-3AA6-DC72-76C1-4E4249594AE5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428E915-D438-8B71-84B3-4377D315B8B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8" name="Balão de Fala: Retângulo 17">
              <a:extLst>
                <a:ext uri="{FF2B5EF4-FFF2-40B4-BE49-F238E27FC236}">
                  <a16:creationId xmlns:a16="http://schemas.microsoft.com/office/drawing/2014/main" id="{6B25074E-FD3C-7F73-6D16-B2AF3D17ACBA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F61557E-4212-F7D4-0F19-DE0FB896003F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Quote – com imagem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28297B5-C99C-C62A-0997-3A00CCE58708}"/>
              </a:ext>
            </a:extLst>
          </p:cNvPr>
          <p:cNvGrpSpPr/>
          <p:nvPr/>
        </p:nvGrpSpPr>
        <p:grpSpPr>
          <a:xfrm>
            <a:off x="2184360" y="1070604"/>
            <a:ext cx="7823279" cy="4716792"/>
            <a:chOff x="2184360" y="1369502"/>
            <a:chExt cx="7823279" cy="4716792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889C76E3-FB86-D6FD-D3AB-BD4360BF2E99}"/>
                </a:ext>
              </a:extLst>
            </p:cNvPr>
            <p:cNvGrpSpPr/>
            <p:nvPr/>
          </p:nvGrpSpPr>
          <p:grpSpPr>
            <a:xfrm>
              <a:off x="2184360" y="1369502"/>
              <a:ext cx="7823279" cy="4716792"/>
              <a:chOff x="-258589" y="1427435"/>
              <a:chExt cx="7823279" cy="4716792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A3D10EE5-865A-9823-4A17-EBECC04D3BFC}"/>
                  </a:ext>
                </a:extLst>
              </p:cNvPr>
              <p:cNvGrpSpPr/>
              <p:nvPr/>
            </p:nvGrpSpPr>
            <p:grpSpPr>
              <a:xfrm>
                <a:off x="-258589" y="1427435"/>
                <a:ext cx="7823279" cy="4716792"/>
                <a:chOff x="-258589" y="1427435"/>
                <a:chExt cx="7823279" cy="4716792"/>
              </a:xfrm>
            </p:grpSpPr>
            <p:grpSp>
              <p:nvGrpSpPr>
                <p:cNvPr id="10" name="Agrupar 9">
                  <a:extLst>
                    <a:ext uri="{FF2B5EF4-FFF2-40B4-BE49-F238E27FC236}">
                      <a16:creationId xmlns:a16="http://schemas.microsoft.com/office/drawing/2014/main" id="{85BFBD9C-4281-D00C-4D37-A053E5527599}"/>
                    </a:ext>
                  </a:extLst>
                </p:cNvPr>
                <p:cNvGrpSpPr/>
                <p:nvPr/>
              </p:nvGrpSpPr>
              <p:grpSpPr>
                <a:xfrm>
                  <a:off x="-258589" y="1427435"/>
                  <a:ext cx="7823279" cy="4716792"/>
                  <a:chOff x="5271885" y="1345421"/>
                  <a:chExt cx="7823279" cy="4716792"/>
                </a:xfrm>
              </p:grpSpPr>
              <p:sp>
                <p:nvSpPr>
                  <p:cNvPr id="6" name="Retângulo 5">
                    <a:extLst>
                      <a:ext uri="{FF2B5EF4-FFF2-40B4-BE49-F238E27FC236}">
                        <a16:creationId xmlns:a16="http://schemas.microsoft.com/office/drawing/2014/main" id="{C3CBE6BB-F051-A6C6-D275-ABEA18CADE94}"/>
                      </a:ext>
                    </a:extLst>
                  </p:cNvPr>
                  <p:cNvSpPr/>
                  <p:nvPr/>
                </p:nvSpPr>
                <p:spPr>
                  <a:xfrm>
                    <a:off x="5271885" y="1345421"/>
                    <a:ext cx="7823279" cy="471679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pic>
                <p:nvPicPr>
                  <p:cNvPr id="7" name="Imagem 6">
                    <a:extLst>
                      <a:ext uri="{FF2B5EF4-FFF2-40B4-BE49-F238E27FC236}">
                        <a16:creationId xmlns:a16="http://schemas.microsoft.com/office/drawing/2014/main" id="{0F0289D3-ADE2-6594-5C40-C0FC5BABBD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61363"/>
                  <a:stretch/>
                </p:blipFill>
                <p:spPr>
                  <a:xfrm>
                    <a:off x="5271885" y="1345421"/>
                    <a:ext cx="3022640" cy="47167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6730AC63-B09E-C8E6-9A9E-2EB922751B2D}"/>
                    </a:ext>
                  </a:extLst>
                </p:cNvPr>
                <p:cNvSpPr txBox="1"/>
                <p:nvPr/>
              </p:nvSpPr>
              <p:spPr>
                <a:xfrm>
                  <a:off x="3036992" y="1747690"/>
                  <a:ext cx="57779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800">
                      <a:latin typeface="Amasis MT Pro Black" panose="02040A04050005020304" pitchFamily="18" charset="0"/>
                    </a:rPr>
                    <a:t>“</a:t>
                  </a:r>
                </a:p>
              </p:txBody>
            </p:sp>
          </p:grp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1B2C82-A2D7-74E3-65AB-B37C477D7D69}"/>
                  </a:ext>
                </a:extLst>
              </p:cNvPr>
              <p:cNvSpPr txBox="1"/>
              <p:nvPr/>
            </p:nvSpPr>
            <p:spPr>
              <a:xfrm>
                <a:off x="3036992" y="2456597"/>
                <a:ext cx="407607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err="1">
                    <a:effectLst/>
                  </a:rPr>
                  <a:t>Habitant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morbi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tristique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senectus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netus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malesuada</a:t>
                </a:r>
                <a:r>
                  <a:rPr lang="pt-BR" sz="1800">
                    <a:effectLst/>
                  </a:rPr>
                  <a:t> fames ac </a:t>
                </a:r>
                <a:r>
                  <a:rPr lang="pt-BR" sz="1800" err="1">
                    <a:effectLst/>
                  </a:rPr>
                  <a:t>turpis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egestas</a:t>
                </a:r>
                <a:r>
                  <a:rPr lang="pt-BR" sz="1800">
                    <a:effectLst/>
                  </a:rPr>
                  <a:t>. </a:t>
                </a:r>
                <a:r>
                  <a:rPr lang="pt-BR" sz="1800" err="1">
                    <a:effectLst/>
                  </a:rPr>
                  <a:t>Aenean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eros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nisl</a:t>
                </a:r>
                <a:r>
                  <a:rPr lang="pt-BR" sz="1800">
                    <a:effectLst/>
                  </a:rPr>
                  <a:t>, </a:t>
                </a:r>
                <a:r>
                  <a:rPr lang="pt-BR" sz="1800" err="1">
                    <a:effectLst/>
                  </a:rPr>
                  <a:t>pharetra</a:t>
                </a:r>
                <a:r>
                  <a:rPr lang="pt-BR" sz="1800">
                    <a:effectLst/>
                  </a:rPr>
                  <a:t> ac </a:t>
                </a:r>
                <a:r>
                  <a:rPr lang="pt-BR" sz="1800" err="1">
                    <a:effectLst/>
                  </a:rPr>
                  <a:t>volutpat</a:t>
                </a:r>
                <a:r>
                  <a:rPr lang="pt-BR" sz="1800">
                    <a:effectLst/>
                  </a:rPr>
                  <a:t> in, </a:t>
                </a:r>
                <a:r>
                  <a:rPr lang="pt-BR" sz="1800" err="1">
                    <a:effectLst/>
                  </a:rPr>
                  <a:t>sagittis</a:t>
                </a:r>
                <a:r>
                  <a:rPr lang="pt-BR" sz="1800">
                    <a:effectLst/>
                  </a:rPr>
                  <a:t> non sem. </a:t>
                </a:r>
                <a:r>
                  <a:rPr lang="pt-BR" sz="1800" err="1">
                    <a:effectLst/>
                  </a:rPr>
                  <a:t>Sed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venenatis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nulla</a:t>
                </a:r>
                <a:r>
                  <a:rPr lang="pt-BR" sz="1800">
                    <a:effectLst/>
                  </a:rPr>
                  <a:t> a gravida </a:t>
                </a:r>
                <a:r>
                  <a:rPr lang="pt-BR" sz="1800" err="1">
                    <a:effectLst/>
                  </a:rPr>
                  <a:t>hendrerit</a:t>
                </a:r>
                <a:r>
                  <a:rPr lang="pt-BR" sz="1800">
                    <a:effectLst/>
                  </a:rPr>
                  <a:t>. </a:t>
                </a:r>
                <a:endParaRPr lang="pt-BR" sz="1600"/>
              </a:p>
            </p:txBody>
          </p:sp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18A7E91-8964-F418-E048-C0E6C83463DD}"/>
                </a:ext>
              </a:extLst>
            </p:cNvPr>
            <p:cNvSpPr txBox="1"/>
            <p:nvPr/>
          </p:nvSpPr>
          <p:spPr>
            <a:xfrm>
              <a:off x="5479941" y="5488498"/>
              <a:ext cx="42953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400">
                  <a:effectLst/>
                </a:rPr>
                <a:t>(NOME DO AUTOR, Ano, p. </a:t>
              </a:r>
              <a:r>
                <a:rPr lang="pt-BR" sz="1400" err="1">
                  <a:effectLst/>
                </a:rPr>
                <a:t>xxx</a:t>
              </a:r>
              <a:r>
                <a:rPr lang="pt-BR" sz="1400">
                  <a:effectLst/>
                </a:rPr>
                <a:t>)</a:t>
              </a:r>
              <a:endParaRPr lang="pt-BR" sz="1400"/>
            </a:p>
          </p:txBody>
        </p:sp>
      </p:grpSp>
    </p:spTree>
    <p:extLst>
      <p:ext uri="{BB962C8B-B14F-4D97-AF65-F5344CB8AC3E}">
        <p14:creationId xmlns:p14="http://schemas.microsoft.com/office/powerpoint/2010/main" val="17108992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8B2C0E5-785B-7BEA-DD1F-466709033AFE}"/>
              </a:ext>
            </a:extLst>
          </p:cNvPr>
          <p:cNvGrpSpPr/>
          <p:nvPr/>
        </p:nvGrpSpPr>
        <p:grpSpPr>
          <a:xfrm>
            <a:off x="12639639" y="2059215"/>
            <a:ext cx="3543790" cy="2960914"/>
            <a:chOff x="12639639" y="382815"/>
            <a:chExt cx="3543790" cy="2960914"/>
          </a:xfrm>
        </p:grpSpPr>
        <p:sp>
          <p:nvSpPr>
            <p:cNvPr id="13" name="Balão de Fala: Retângulo 12">
              <a:extLst>
                <a:ext uri="{FF2B5EF4-FFF2-40B4-BE49-F238E27FC236}">
                  <a16:creationId xmlns:a16="http://schemas.microsoft.com/office/drawing/2014/main" id="{E0D6ED49-C3C8-265A-282A-8E3A23B31988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715E919-6607-43E4-858D-682527F4E22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ajustar a caixa, selecione apenas a parte inferior e utilize o mouse para aumentá-la para baixo.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4F1F7C4-A5BD-F45A-D0AE-89786D8A62DB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0DEF4BE0-2A7A-1D47-F4D6-B7AF5D14D777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F1358A9-F80A-424F-32AE-5899D342C62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Quote sem imagem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8E37E8D-B156-2E3D-121E-E086B8F79398}"/>
              </a:ext>
            </a:extLst>
          </p:cNvPr>
          <p:cNvGrpSpPr/>
          <p:nvPr/>
        </p:nvGrpSpPr>
        <p:grpSpPr>
          <a:xfrm>
            <a:off x="1895002" y="1917518"/>
            <a:ext cx="8401996" cy="3244307"/>
            <a:chOff x="1729120" y="1917518"/>
            <a:chExt cx="8401996" cy="324430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0F19D6A-89B9-CAE5-B9CF-1D992D00B062}"/>
                </a:ext>
              </a:extLst>
            </p:cNvPr>
            <p:cNvGrpSpPr/>
            <p:nvPr/>
          </p:nvGrpSpPr>
          <p:grpSpPr>
            <a:xfrm>
              <a:off x="1729120" y="1917518"/>
              <a:ext cx="8401996" cy="3244307"/>
              <a:chOff x="2507042" y="3603333"/>
              <a:chExt cx="8401996" cy="3244307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90AEC7FF-0F1C-9096-E55C-83E617CD0E07}"/>
                  </a:ext>
                </a:extLst>
              </p:cNvPr>
              <p:cNvGrpSpPr/>
              <p:nvPr/>
            </p:nvGrpSpPr>
            <p:grpSpPr>
              <a:xfrm>
                <a:off x="2507042" y="3603333"/>
                <a:ext cx="8401996" cy="3244307"/>
                <a:chOff x="1918183" y="2944867"/>
                <a:chExt cx="8401996" cy="3244307"/>
              </a:xfrm>
            </p:grpSpPr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77C0BB3E-B1EB-4979-94D1-B1148798F7AA}"/>
                    </a:ext>
                  </a:extLst>
                </p:cNvPr>
                <p:cNvSpPr/>
                <p:nvPr/>
              </p:nvSpPr>
              <p:spPr>
                <a:xfrm>
                  <a:off x="1918183" y="2944867"/>
                  <a:ext cx="8401996" cy="324430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F72C33B-5F97-39B2-8BB3-8F128871FA7C}"/>
                    </a:ext>
                  </a:extLst>
                </p:cNvPr>
                <p:cNvSpPr txBox="1"/>
                <p:nvPr/>
              </p:nvSpPr>
              <p:spPr>
                <a:xfrm>
                  <a:off x="2688125" y="3372840"/>
                  <a:ext cx="57779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800">
                      <a:latin typeface="Amasis MT Pro Black" panose="02040A04050005020304" pitchFamily="18" charset="0"/>
                    </a:rPr>
                    <a:t>“</a:t>
                  </a:r>
                </a:p>
              </p:txBody>
            </p:sp>
          </p:grp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BF27237-403F-386E-640D-7DD0C925D556}"/>
                  </a:ext>
                </a:extLst>
              </p:cNvPr>
              <p:cNvSpPr txBox="1"/>
              <p:nvPr/>
            </p:nvSpPr>
            <p:spPr>
              <a:xfrm>
                <a:off x="3276984" y="4773303"/>
                <a:ext cx="7074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err="1">
                    <a:effectLst/>
                  </a:rPr>
                  <a:t>Habitant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morbi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tristique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senectus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netus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malesuada</a:t>
                </a:r>
                <a:r>
                  <a:rPr lang="pt-BR" sz="1800">
                    <a:effectLst/>
                  </a:rPr>
                  <a:t> fames ac </a:t>
                </a:r>
                <a:r>
                  <a:rPr lang="pt-BR" sz="1800" err="1">
                    <a:effectLst/>
                  </a:rPr>
                  <a:t>turpis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egestas</a:t>
                </a:r>
                <a:r>
                  <a:rPr lang="pt-BR" sz="1800">
                    <a:effectLst/>
                  </a:rPr>
                  <a:t>. </a:t>
                </a:r>
                <a:r>
                  <a:rPr lang="pt-BR" sz="1800" err="1">
                    <a:effectLst/>
                  </a:rPr>
                  <a:t>Aenean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eros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nisl</a:t>
                </a:r>
                <a:r>
                  <a:rPr lang="pt-BR" sz="1800">
                    <a:effectLst/>
                  </a:rPr>
                  <a:t>, </a:t>
                </a:r>
                <a:r>
                  <a:rPr lang="pt-BR" sz="1800" err="1">
                    <a:effectLst/>
                  </a:rPr>
                  <a:t>pharetra</a:t>
                </a:r>
                <a:r>
                  <a:rPr lang="pt-BR" sz="1800">
                    <a:effectLst/>
                  </a:rPr>
                  <a:t> ac </a:t>
                </a:r>
                <a:r>
                  <a:rPr lang="pt-BR" sz="1800" err="1">
                    <a:effectLst/>
                  </a:rPr>
                  <a:t>volutpat</a:t>
                </a:r>
                <a:r>
                  <a:rPr lang="pt-BR" sz="1800">
                    <a:effectLst/>
                  </a:rPr>
                  <a:t> in, </a:t>
                </a:r>
                <a:r>
                  <a:rPr lang="pt-BR" sz="1800" err="1">
                    <a:effectLst/>
                  </a:rPr>
                  <a:t>sagittis</a:t>
                </a:r>
                <a:r>
                  <a:rPr lang="pt-BR" sz="1800">
                    <a:effectLst/>
                  </a:rPr>
                  <a:t> non sem. </a:t>
                </a:r>
                <a:r>
                  <a:rPr lang="pt-BR" sz="1800" err="1">
                    <a:effectLst/>
                  </a:rPr>
                  <a:t>Sed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venenatis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nulla</a:t>
                </a:r>
                <a:r>
                  <a:rPr lang="pt-BR" sz="1800">
                    <a:effectLst/>
                  </a:rPr>
                  <a:t> a gravida </a:t>
                </a:r>
                <a:r>
                  <a:rPr lang="pt-BR" sz="1800" err="1">
                    <a:effectLst/>
                  </a:rPr>
                  <a:t>hendrerit</a:t>
                </a:r>
                <a:r>
                  <a:rPr lang="pt-BR" sz="1800">
                    <a:effectLst/>
                  </a:rPr>
                  <a:t>. </a:t>
                </a:r>
                <a:endParaRPr lang="pt-BR" sz="1600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22CE160-2A55-F795-E718-D229B73E2AF7}"/>
                </a:ext>
              </a:extLst>
            </p:cNvPr>
            <p:cNvSpPr txBox="1"/>
            <p:nvPr/>
          </p:nvSpPr>
          <p:spPr>
            <a:xfrm>
              <a:off x="5466294" y="4694119"/>
              <a:ext cx="42953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400">
                  <a:effectLst/>
                </a:rPr>
                <a:t>(NOME DO AUTOR, Ano, p. </a:t>
              </a:r>
              <a:r>
                <a:rPr lang="pt-BR" sz="1400" err="1">
                  <a:effectLst/>
                </a:rPr>
                <a:t>xxx</a:t>
              </a:r>
              <a:r>
                <a:rPr lang="pt-BR" sz="1400">
                  <a:effectLst/>
                </a:rPr>
                <a:t>)</a:t>
              </a:r>
              <a:endParaRPr lang="pt-BR" sz="1400"/>
            </a:p>
          </p:txBody>
        </p:sp>
      </p:grpSp>
    </p:spTree>
    <p:extLst>
      <p:ext uri="{BB962C8B-B14F-4D97-AF65-F5344CB8AC3E}">
        <p14:creationId xmlns:p14="http://schemas.microsoft.com/office/powerpoint/2010/main" val="40561763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52590438-173E-F323-BA56-9B374E2C2990}"/>
              </a:ext>
            </a:extLst>
          </p:cNvPr>
          <p:cNvGrpSpPr/>
          <p:nvPr/>
        </p:nvGrpSpPr>
        <p:grpSpPr>
          <a:xfrm>
            <a:off x="1019175" y="1845178"/>
            <a:ext cx="10173389" cy="3342286"/>
            <a:chOff x="1019175" y="1845178"/>
            <a:chExt cx="10173389" cy="334228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36F9CDE-6C1E-60C1-EDBF-9F1009424644}"/>
                </a:ext>
              </a:extLst>
            </p:cNvPr>
            <p:cNvSpPr txBox="1"/>
            <p:nvPr/>
          </p:nvSpPr>
          <p:spPr>
            <a:xfrm>
              <a:off x="1019175" y="2059216"/>
              <a:ext cx="48958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molestie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magna urna,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rhoncus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ipsum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ultricies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ex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dui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facilisis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libero,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eget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placerat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quam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lectus.Ut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molestie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magna urna,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rhoncus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ipsum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ultricies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ex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dui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facilisis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libero,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eget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placerat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quam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lectus.Ut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molestiepretium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A60E7493-3499-AA10-F1F7-3153FAC0273B}"/>
                </a:ext>
              </a:extLst>
            </p:cNvPr>
            <p:cNvGrpSpPr/>
            <p:nvPr/>
          </p:nvGrpSpPr>
          <p:grpSpPr>
            <a:xfrm>
              <a:off x="6276977" y="1845178"/>
              <a:ext cx="4915587" cy="3342286"/>
              <a:chOff x="8110375" y="1219334"/>
              <a:chExt cx="3082189" cy="2095692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3075B32E-2475-C25A-F5C9-2BD43DDC0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10376" y="1219334"/>
                <a:ext cx="3034683" cy="1703425"/>
              </a:xfrm>
              <a:prstGeom prst="rect">
                <a:avLst/>
              </a:prstGeom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9346B4FC-F0C6-D72C-8990-94AC305E0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0375" y="3264372"/>
                <a:ext cx="3082189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8862B9-F857-3837-F18B-7452B6EACD14}"/>
                  </a:ext>
                </a:extLst>
              </p:cNvPr>
              <p:cNvSpPr txBox="1"/>
              <p:nvPr/>
            </p:nvSpPr>
            <p:spPr>
              <a:xfrm>
                <a:off x="8110375" y="3007249"/>
                <a:ext cx="30346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</a:t>
                </a:r>
                <a:endParaRPr lang="pt-BR" sz="1400"/>
              </a:p>
            </p:txBody>
          </p:sp>
        </p:grp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7924D70-70A4-7C34-B0FF-E8FC06F38089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38" name="Balão de Fala: Retângulo 37">
              <a:extLst>
                <a:ext uri="{FF2B5EF4-FFF2-40B4-BE49-F238E27FC236}">
                  <a16:creationId xmlns:a16="http://schemas.microsoft.com/office/drawing/2014/main" id="{E5D31CE1-73E9-E70F-8CB2-89BB151A4AE1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0D4EDC6-8A4F-E35B-E6CC-1AC30A161B20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011922E-365B-0B90-9D07-04DC8A6B86A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1" name="Balão de Fala: Retângulo 40">
              <a:extLst>
                <a:ext uri="{FF2B5EF4-FFF2-40B4-BE49-F238E27FC236}">
                  <a16:creationId xmlns:a16="http://schemas.microsoft.com/office/drawing/2014/main" id="{86B1A88C-F623-30E8-2932-0F595F91C5B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575DC724-F1A5-F863-56A4-03106495EA0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Texto-imagem paisagem com legenda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9106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36F9CDE-6C1E-60C1-EDBF-9F1009424644}"/>
              </a:ext>
            </a:extLst>
          </p:cNvPr>
          <p:cNvSpPr txBox="1"/>
          <p:nvPr/>
        </p:nvSpPr>
        <p:spPr>
          <a:xfrm>
            <a:off x="1019175" y="2274838"/>
            <a:ext cx="5076825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Ut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</a:t>
            </a:r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B141AF6-CC24-300C-75E8-2EB8F774F88A}"/>
              </a:ext>
            </a:extLst>
          </p:cNvPr>
          <p:cNvGrpSpPr/>
          <p:nvPr/>
        </p:nvGrpSpPr>
        <p:grpSpPr>
          <a:xfrm>
            <a:off x="6531225" y="795787"/>
            <a:ext cx="4641600" cy="4683801"/>
            <a:chOff x="1004626" y="1858002"/>
            <a:chExt cx="2535908" cy="2558963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817A30A-E399-1E47-DA0E-8C0B7DFAC901}"/>
                </a:ext>
              </a:extLst>
            </p:cNvPr>
            <p:cNvSpPr/>
            <p:nvPr/>
          </p:nvSpPr>
          <p:spPr>
            <a:xfrm>
              <a:off x="1011897" y="1858928"/>
              <a:ext cx="2528637" cy="2530442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8A5A118-896B-4A76-FBE2-75E8AD1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6" y="1858002"/>
              <a:ext cx="2535908" cy="2558963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6610E4-61F1-1F3A-FA11-DD1D0FAE6322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7" name="Balão de Fala: Retângulo 6">
              <a:extLst>
                <a:ext uri="{FF2B5EF4-FFF2-40B4-BE49-F238E27FC236}">
                  <a16:creationId xmlns:a16="http://schemas.microsoft.com/office/drawing/2014/main" id="{76D83E2F-BD1D-1B39-391B-C19D69989ED4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BA45C8E-C30B-506B-6449-4713684CA25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11022A1-3222-7708-414D-6D4A2CFCE54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0" name="Balão de Fala: Retângulo 9">
              <a:extLst>
                <a:ext uri="{FF2B5EF4-FFF2-40B4-BE49-F238E27FC236}">
                  <a16:creationId xmlns:a16="http://schemas.microsoft.com/office/drawing/2014/main" id="{2A800B5F-77AC-3510-0230-83CB2FAADDD5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8E9264-C96E-6D50-FF61-4D888057F5F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Texto-imagem quadrada com legenda</a:t>
              </a: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CB6AC8A-C539-6AB9-1F22-B607F1E2252F}"/>
              </a:ext>
            </a:extLst>
          </p:cNvPr>
          <p:cNvCxnSpPr>
            <a:cxnSpLocks/>
          </p:cNvCxnSpPr>
          <p:nvPr/>
        </p:nvCxnSpPr>
        <p:spPr>
          <a:xfrm>
            <a:off x="6496050" y="6038124"/>
            <a:ext cx="4676775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B11C96-B3A1-61CC-CB04-8C9165CB1582}"/>
              </a:ext>
            </a:extLst>
          </p:cNvPr>
          <p:cNvSpPr txBox="1"/>
          <p:nvPr/>
        </p:nvSpPr>
        <p:spPr>
          <a:xfrm>
            <a:off x="6531225" y="5604967"/>
            <a:ext cx="2708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18684155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36F9CDE-6C1E-60C1-EDBF-9F1009424644}"/>
              </a:ext>
            </a:extLst>
          </p:cNvPr>
          <p:cNvSpPr txBox="1"/>
          <p:nvPr/>
        </p:nvSpPr>
        <p:spPr>
          <a:xfrm>
            <a:off x="1019175" y="2413337"/>
            <a:ext cx="6200775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Ut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B887DAB-4A99-FD5F-5523-0FDF77A5C95C}"/>
              </a:ext>
            </a:extLst>
          </p:cNvPr>
          <p:cNvCxnSpPr>
            <a:cxnSpLocks/>
          </p:cNvCxnSpPr>
          <p:nvPr/>
        </p:nvCxnSpPr>
        <p:spPr>
          <a:xfrm>
            <a:off x="7660755" y="5961110"/>
            <a:ext cx="3512070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DDA93F-92D5-9181-4A9A-324006F234F9}"/>
              </a:ext>
            </a:extLst>
          </p:cNvPr>
          <p:cNvSpPr txBox="1"/>
          <p:nvPr/>
        </p:nvSpPr>
        <p:spPr>
          <a:xfrm>
            <a:off x="7660755" y="5563753"/>
            <a:ext cx="2795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E6D8E4-7386-A251-3BE1-C6A126C6E5BE}"/>
              </a:ext>
            </a:extLst>
          </p:cNvPr>
          <p:cNvGrpSpPr>
            <a:grpSpLocks noChangeAspect="1"/>
          </p:cNvGrpSpPr>
          <p:nvPr/>
        </p:nvGrpSpPr>
        <p:grpSpPr>
          <a:xfrm>
            <a:off x="7660755" y="790321"/>
            <a:ext cx="3526520" cy="4680000"/>
            <a:chOff x="1324499" y="2094351"/>
            <a:chExt cx="1909442" cy="2094207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9A3516C-F2EB-4C98-8E8F-6D1447EFC8C2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3569513-CE8B-4907-AEC2-295A0A4D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81DF5C3-94A2-76FC-8748-5419D6799CCD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26" name="Balão de Fala: Retângulo 25">
              <a:extLst>
                <a:ext uri="{FF2B5EF4-FFF2-40B4-BE49-F238E27FC236}">
                  <a16:creationId xmlns:a16="http://schemas.microsoft.com/office/drawing/2014/main" id="{2E3C0289-FAF8-9207-A30B-6D26E71603A8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290431F-CF90-D34B-3574-2E627F018BA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C00DD54-5E6B-5459-4B2B-364B2697DC92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9" name="Balão de Fala: Retângulo 28">
              <a:extLst>
                <a:ext uri="{FF2B5EF4-FFF2-40B4-BE49-F238E27FC236}">
                  <a16:creationId xmlns:a16="http://schemas.microsoft.com/office/drawing/2014/main" id="{2B2CEDA0-BAE3-FB87-2BE5-5E116A1C495F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CC8AE1D-25A3-2B38-E222-442E169C3EA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Texto-imagem retrato com legenda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05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conceito do design responsivo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Design responsivo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142E0E-4B4B-7B47-709C-6048CE0E6761}"/>
              </a:ext>
            </a:extLst>
          </p:cNvPr>
          <p:cNvSpPr txBox="1"/>
          <p:nvPr/>
        </p:nvSpPr>
        <p:spPr>
          <a:xfrm>
            <a:off x="1028414" y="2330213"/>
            <a:ext cx="10153650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Design responsivo: Responde ao comportamento e ambiente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Baseado em tamanho de tela, plataforma e orientação do dispositivo.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Implicações práticas: Adaptação automática às preferências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Evita construir diferentes versões para dispositivos variados.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2744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1FF862F-44B4-8615-3CDA-09996AEEAFA5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32" name="Balão de Fala: Retângulo 31">
              <a:extLst>
                <a:ext uri="{FF2B5EF4-FFF2-40B4-BE49-F238E27FC236}">
                  <a16:creationId xmlns:a16="http://schemas.microsoft.com/office/drawing/2014/main" id="{00F637A0-6528-64A2-95D9-A9124B8E3264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78DF70F-1EE2-A816-9BDB-05F9E824AD17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EA81109-C905-C201-BFB9-0BC5E8317BE3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35" name="Balão de Fala: Retângulo 34">
              <a:extLst>
                <a:ext uri="{FF2B5EF4-FFF2-40B4-BE49-F238E27FC236}">
                  <a16:creationId xmlns:a16="http://schemas.microsoft.com/office/drawing/2014/main" id="{FAA927E1-8F2E-6B4F-2311-5E8313C5F63C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2745E93-6DDC-A044-3972-E8AE4EA2FBE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subtítulo + texto + imagem). 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AF3DEFD-DA33-AAA3-A81E-EF75F9159A21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6149B483-616B-EB50-22D3-4C49D457BB46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1C6AA1F5-BC9D-9850-FD4D-AF92C3964D92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A68CE512-18D9-0200-C091-A8E5D7B5B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Seta: para a Direita 39">
                <a:extLst>
                  <a:ext uri="{FF2B5EF4-FFF2-40B4-BE49-F238E27FC236}">
                    <a16:creationId xmlns:a16="http://schemas.microsoft.com/office/drawing/2014/main" id="{5FFE07C2-BC76-D776-79D4-DE8F8DCC054C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17F3949E-1565-A9DC-9592-578AC5C6CA5C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9A240DC-F7E0-F5B3-811C-62FF23A6781A}"/>
                </a:ext>
              </a:extLst>
            </p:cNvPr>
            <p:cNvSpPr txBox="1"/>
            <p:nvPr/>
          </p:nvSpPr>
          <p:spPr>
            <a:xfrm>
              <a:off x="1232462" y="1884114"/>
              <a:ext cx="69161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DB1F291-8935-EF69-D7C2-598CFC528611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1FCE48E-FCCD-1A72-0DF9-6570F4ABF348}"/>
                </a:ext>
              </a:extLst>
            </p:cNvPr>
            <p:cNvSpPr txBox="1"/>
            <p:nvPr/>
          </p:nvSpPr>
          <p:spPr>
            <a:xfrm>
              <a:off x="1232462" y="1414974"/>
              <a:ext cx="6916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Subtítulo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BFE5780A-E2A0-26AD-F2FC-1A67F82B6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7100" y="760543"/>
              <a:ext cx="2440964" cy="246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4892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4E1E9F1-742E-30B0-5FD8-85BCDC69A0E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0" name="Balão de Fala: Retângulo 19">
              <a:extLst>
                <a:ext uri="{FF2B5EF4-FFF2-40B4-BE49-F238E27FC236}">
                  <a16:creationId xmlns:a16="http://schemas.microsoft.com/office/drawing/2014/main" id="{8886BFD8-5553-FAD9-C21F-EE4395FACE3A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5C8A222-208A-9AB4-3D0E-73A3770D009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texto + imagem).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5B8CFF3-676F-9A59-80BC-74E2A45E0A5E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7" name="Balão de Fala: Retângulo 26">
              <a:extLst>
                <a:ext uri="{FF2B5EF4-FFF2-40B4-BE49-F238E27FC236}">
                  <a16:creationId xmlns:a16="http://schemas.microsoft.com/office/drawing/2014/main" id="{05641986-A8DD-0C1D-7765-11F218818BC5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EED68BC-165C-C9AE-2D14-9CF1C5EB40C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AA44CE3-CAA7-01A9-7601-6AC63EDBDBE9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BDA125F-ACB8-2239-9FA5-D68C0A6B6185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5A9EE86-16C2-B934-E9A2-F6C4022B7CE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FD384A5-CC67-ED39-9D75-B6B3C2602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D556207C-7A62-723A-6318-185DC771DAA3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38542E95-346A-DD34-715B-575D99FE9092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D377CD9-E5FF-5AAD-3CC1-E4441601E187}"/>
                </a:ext>
              </a:extLst>
            </p:cNvPr>
            <p:cNvSpPr txBox="1"/>
            <p:nvPr/>
          </p:nvSpPr>
          <p:spPr>
            <a:xfrm>
              <a:off x="1232462" y="1459053"/>
              <a:ext cx="6916176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AC4DE3-A3EE-FC25-4FDC-74F7AFD0F757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7A0D44E-D65B-CA87-6A6F-2FA7D903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7100" y="760543"/>
              <a:ext cx="2440964" cy="246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4111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B5BCD1E-2F56-A7AC-9D77-6EC1A7FA703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9" name="Balão de Fala: Retângulo 18">
              <a:extLst>
                <a:ext uri="{FF2B5EF4-FFF2-40B4-BE49-F238E27FC236}">
                  <a16:creationId xmlns:a16="http://schemas.microsoft.com/office/drawing/2014/main" id="{AFC82D27-CA58-D534-7378-CDB72B9C2553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23C1DB2-884B-D545-BE4A-766F9BF22BD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 (texto + imagem). 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9197A2-E92A-A8A4-55E0-3DC146CEAA61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0FCCB5C6-465A-B2DE-CB46-8998C17DCAB4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0352260-9475-9876-A261-32AC1D4DEB1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6FFFDFD-01C8-BF2B-A105-5A6495CD1F62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EFD3B9B-45A8-0F0D-8769-C83FC9BB3498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ECE2971-4CC7-CACF-9565-37329DA05CE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DE012DED-6FF6-0954-3455-9C986201F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87C22294-AE98-4D14-5804-952B6B8466ED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C5B301E-E5FF-D90E-01AA-13A81BFA53AE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7FC1AB7-1BD3-A222-515E-B548679EEDEF}"/>
                </a:ext>
              </a:extLst>
            </p:cNvPr>
            <p:cNvSpPr txBox="1"/>
            <p:nvPr/>
          </p:nvSpPr>
          <p:spPr>
            <a:xfrm>
              <a:off x="1232462" y="971576"/>
              <a:ext cx="691617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CD76D97-8856-37BF-D842-9956A38E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7100" y="760543"/>
              <a:ext cx="2440964" cy="246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1757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3A65786-BD71-7961-F8C2-F41386969079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80C807B2-B12C-28AD-700A-74969705AC2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4E8B152-852B-E3F2-A5A7-33C96C1E92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 (apenas título)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D68491D-0F76-7EC7-A18C-B603633F8BCB}"/>
              </a:ext>
            </a:extLst>
          </p:cNvPr>
          <p:cNvGrpSpPr/>
          <p:nvPr/>
        </p:nvGrpSpPr>
        <p:grpSpPr>
          <a:xfrm>
            <a:off x="12639639" y="2059218"/>
            <a:ext cx="3543790" cy="1985840"/>
            <a:chOff x="12639639" y="382818"/>
            <a:chExt cx="3543790" cy="1985840"/>
          </a:xfrm>
        </p:grpSpPr>
        <p:sp>
          <p:nvSpPr>
            <p:cNvPr id="23" name="Balão de Fala: Retângulo 22">
              <a:extLst>
                <a:ext uri="{FF2B5EF4-FFF2-40B4-BE49-F238E27FC236}">
                  <a16:creationId xmlns:a16="http://schemas.microsoft.com/office/drawing/2014/main" id="{3A2157EC-C852-036F-2380-BBCD1FF251D8}"/>
                </a:ext>
              </a:extLst>
            </p:cNvPr>
            <p:cNvSpPr/>
            <p:nvPr/>
          </p:nvSpPr>
          <p:spPr>
            <a:xfrm rot="5400000">
              <a:off x="13418614" y="-396157"/>
              <a:ext cx="1985840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66FE4F4-B494-C8B5-6132-B5CCA4F8986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197A3B1-A6CF-EE3A-C6AF-DCB384F4B12C}"/>
              </a:ext>
            </a:extLst>
          </p:cNvPr>
          <p:cNvGrpSpPr/>
          <p:nvPr/>
        </p:nvGrpSpPr>
        <p:grpSpPr>
          <a:xfrm>
            <a:off x="357164" y="600783"/>
            <a:ext cx="10815660" cy="1712205"/>
            <a:chOff x="357164" y="600783"/>
            <a:chExt cx="10815660" cy="1712205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CD7C5CB0-EC43-B397-1A7A-17EE2DB602DE}"/>
                </a:ext>
              </a:extLst>
            </p:cNvPr>
            <p:cNvGrpSpPr/>
            <p:nvPr/>
          </p:nvGrpSpPr>
          <p:grpSpPr>
            <a:xfrm>
              <a:off x="357164" y="835955"/>
              <a:ext cx="454941" cy="1477033"/>
              <a:chOff x="357164" y="835955"/>
              <a:chExt cx="454941" cy="1477033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A54DF705-0965-CC65-FCE7-68251B44C9E4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FD64DBED-129E-BF40-405B-AF593A62C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0220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Seta: para a Direita 62">
                <a:extLst>
                  <a:ext uri="{FF2B5EF4-FFF2-40B4-BE49-F238E27FC236}">
                    <a16:creationId xmlns:a16="http://schemas.microsoft.com/office/drawing/2014/main" id="{305E466F-84C7-2B77-B5DA-CC2C5F04D5B7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03647C74-AEBC-8CCD-63B7-5CF4BE22E075}"/>
                </a:ext>
              </a:extLst>
            </p:cNvPr>
            <p:cNvSpPr/>
            <p:nvPr/>
          </p:nvSpPr>
          <p:spPr>
            <a:xfrm>
              <a:off x="1041399" y="600783"/>
              <a:ext cx="10131425" cy="111371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E5AA4366-F151-D4D3-7DCD-2FB24E947BF7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2654356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5DE6B83-7DB5-35EE-BE9D-8560E9200FE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6AA9856B-02A3-558C-E55B-2D8CE4534D5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6759B56-D87E-80E6-3EC0-3921878AAA0D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subtítulo)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A6A31B6-CAAC-7DD5-1C20-8D077190BBDF}"/>
              </a:ext>
            </a:extLst>
          </p:cNvPr>
          <p:cNvGrpSpPr/>
          <p:nvPr/>
        </p:nvGrpSpPr>
        <p:grpSpPr>
          <a:xfrm>
            <a:off x="12639639" y="2059218"/>
            <a:ext cx="3543790" cy="2016836"/>
            <a:chOff x="12639639" y="382818"/>
            <a:chExt cx="3543790" cy="2016836"/>
          </a:xfrm>
        </p:grpSpPr>
        <p:sp>
          <p:nvSpPr>
            <p:cNvPr id="36" name="Balão de Fala: Retângulo 35">
              <a:extLst>
                <a:ext uri="{FF2B5EF4-FFF2-40B4-BE49-F238E27FC236}">
                  <a16:creationId xmlns:a16="http://schemas.microsoft.com/office/drawing/2014/main" id="{E46E1CAC-ADE1-3751-B118-D6852E9219E7}"/>
                </a:ext>
              </a:extLst>
            </p:cNvPr>
            <p:cNvSpPr/>
            <p:nvPr/>
          </p:nvSpPr>
          <p:spPr>
            <a:xfrm rot="5400000">
              <a:off x="13403116" y="-380659"/>
              <a:ext cx="2016836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87EBD49-E515-3689-5E19-F544563ACA64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1F970BB-F1FC-0BD4-CD80-862FD3B6E049}"/>
              </a:ext>
            </a:extLst>
          </p:cNvPr>
          <p:cNvGrpSpPr/>
          <p:nvPr/>
        </p:nvGrpSpPr>
        <p:grpSpPr>
          <a:xfrm>
            <a:off x="357164" y="600783"/>
            <a:ext cx="10815660" cy="1812217"/>
            <a:chOff x="357164" y="600783"/>
            <a:chExt cx="10815660" cy="181221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A3024DB-ABDE-EB05-43D3-96F8FC64130F}"/>
                </a:ext>
              </a:extLst>
            </p:cNvPr>
            <p:cNvGrpSpPr/>
            <p:nvPr/>
          </p:nvGrpSpPr>
          <p:grpSpPr>
            <a:xfrm>
              <a:off x="357164" y="835955"/>
              <a:ext cx="454941" cy="1577045"/>
              <a:chOff x="357164" y="835955"/>
              <a:chExt cx="454941" cy="1577045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EB01CD1A-899C-D60E-350E-390F8AAAAFDB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89FFED66-7E10-70E2-D8B8-A89EE1653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1221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B6293023-0ABA-7DCF-D9BF-E16293E4DEE6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ED0A2E-23F6-5EAB-C775-6DA72FDB540D}"/>
                </a:ext>
              </a:extLst>
            </p:cNvPr>
            <p:cNvSpPr/>
            <p:nvPr/>
          </p:nvSpPr>
          <p:spPr>
            <a:xfrm>
              <a:off x="1041399" y="600783"/>
              <a:ext cx="10131425" cy="157091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3568F85-7613-D69A-2190-267A58E3D4F6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F4D19EE-3BBA-A9D3-F63A-11781503478A}"/>
                </a:ext>
              </a:extLst>
            </p:cNvPr>
            <p:cNvSpPr txBox="1"/>
            <p:nvPr/>
          </p:nvSpPr>
          <p:spPr>
            <a:xfrm>
              <a:off x="1232462" y="1414974"/>
              <a:ext cx="6916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Subtítulo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</p:grpSp>
    </p:spTree>
    <p:extLst>
      <p:ext uri="{BB962C8B-B14F-4D97-AF65-F5344CB8AC3E}">
        <p14:creationId xmlns:p14="http://schemas.microsoft.com/office/powerpoint/2010/main" val="30300386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4E1E9F1-742E-30B0-5FD8-85BCDC69A0E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0" name="Balão de Fala: Retângulo 19">
              <a:extLst>
                <a:ext uri="{FF2B5EF4-FFF2-40B4-BE49-F238E27FC236}">
                  <a16:creationId xmlns:a16="http://schemas.microsoft.com/office/drawing/2014/main" id="{8886BFD8-5553-FAD9-C21F-EE4395FACE3A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5C8A222-208A-9AB4-3D0E-73A3770D009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texto).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5B8CFF3-676F-9A59-80BC-74E2A45E0A5E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7" name="Balão de Fala: Retângulo 26">
              <a:extLst>
                <a:ext uri="{FF2B5EF4-FFF2-40B4-BE49-F238E27FC236}">
                  <a16:creationId xmlns:a16="http://schemas.microsoft.com/office/drawing/2014/main" id="{05641986-A8DD-0C1D-7765-11F218818BC5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EED68BC-165C-C9AE-2D14-9CF1C5EB40C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AA44CE3-CAA7-01A9-7601-6AC63EDBDBE9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BDA125F-ACB8-2239-9FA5-D68C0A6B6185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5A9EE86-16C2-B934-E9A2-F6C4022B7CE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FD384A5-CC67-ED39-9D75-B6B3C2602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D556207C-7A62-723A-6318-185DC771DAA3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38542E95-346A-DD34-715B-575D99FE9092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D377CD9-E5FF-5AAD-3CC1-E4441601E187}"/>
                </a:ext>
              </a:extLst>
            </p:cNvPr>
            <p:cNvSpPr txBox="1"/>
            <p:nvPr/>
          </p:nvSpPr>
          <p:spPr>
            <a:xfrm>
              <a:off x="1232462" y="1459053"/>
              <a:ext cx="96387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AC4DE3-A3EE-FC25-4FDC-74F7AFD0F757}"/>
                </a:ext>
              </a:extLst>
            </p:cNvPr>
            <p:cNvSpPr txBox="1"/>
            <p:nvPr/>
          </p:nvSpPr>
          <p:spPr>
            <a:xfrm>
              <a:off x="1232462" y="915059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40952678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B5BCD1E-2F56-A7AC-9D77-6EC1A7FA703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9" name="Balão de Fala: Retângulo 18">
              <a:extLst>
                <a:ext uri="{FF2B5EF4-FFF2-40B4-BE49-F238E27FC236}">
                  <a16:creationId xmlns:a16="http://schemas.microsoft.com/office/drawing/2014/main" id="{AFC82D27-CA58-D534-7378-CDB72B9C2553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23C1DB2-884B-D545-BE4A-766F9BF22BD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 (apenas texto). 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9197A2-E92A-A8A4-55E0-3DC146CEAA61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0FCCB5C6-465A-B2DE-CB46-8998C17DCAB4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0352260-9475-9876-A261-32AC1D4DEB1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6FFFDFD-01C8-BF2B-A105-5A6495CD1F62}"/>
              </a:ext>
            </a:extLst>
          </p:cNvPr>
          <p:cNvGrpSpPr/>
          <p:nvPr/>
        </p:nvGrpSpPr>
        <p:grpSpPr>
          <a:xfrm>
            <a:off x="357164" y="600783"/>
            <a:ext cx="10815660" cy="2574217"/>
            <a:chOff x="357164" y="600783"/>
            <a:chExt cx="10815660" cy="257421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EFD3B9B-45A8-0F0D-8769-C83FC9BB3498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339045"/>
              <a:chOff x="357164" y="835955"/>
              <a:chExt cx="454941" cy="2339045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ECE2971-4CC7-CACF-9565-37329DA05CE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DE012DED-6FF6-0954-3455-9C986201F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8841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87C22294-AE98-4D14-5804-952B6B8466ED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C5B301E-E5FF-D90E-01AA-13A81BFA53AE}"/>
                </a:ext>
              </a:extLst>
            </p:cNvPr>
            <p:cNvSpPr/>
            <p:nvPr/>
          </p:nvSpPr>
          <p:spPr>
            <a:xfrm>
              <a:off x="1041399" y="600783"/>
              <a:ext cx="10131425" cy="239641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7FC1AB7-1BD3-A222-515E-B548679EEDEF}"/>
                </a:ext>
              </a:extLst>
            </p:cNvPr>
            <p:cNvSpPr txBox="1"/>
            <p:nvPr/>
          </p:nvSpPr>
          <p:spPr>
            <a:xfrm>
              <a:off x="1232462" y="971576"/>
              <a:ext cx="962603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47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1AC3A05-B6BB-8B56-D653-45781763465F}"/>
              </a:ext>
            </a:extLst>
          </p:cNvPr>
          <p:cNvGrpSpPr/>
          <p:nvPr/>
        </p:nvGrpSpPr>
        <p:grpSpPr>
          <a:xfrm>
            <a:off x="1398673" y="1181221"/>
            <a:ext cx="9391469" cy="4184439"/>
            <a:chOff x="1398673" y="1181221"/>
            <a:chExt cx="9391469" cy="418443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8E6A0A3-7EF5-3905-6C07-9AC8DFAEB8C1}"/>
                </a:ext>
              </a:extLst>
            </p:cNvPr>
            <p:cNvGrpSpPr/>
            <p:nvPr/>
          </p:nvGrpSpPr>
          <p:grpSpPr>
            <a:xfrm>
              <a:off x="1398673" y="1653054"/>
              <a:ext cx="2801990" cy="3702266"/>
              <a:chOff x="1398673" y="1653054"/>
              <a:chExt cx="2801990" cy="3702266"/>
            </a:xfrm>
          </p:grpSpPr>
          <p:grpSp>
            <p:nvGrpSpPr>
              <p:cNvPr id="3" name="Agrupar 2">
                <a:extLst>
                  <a:ext uri="{FF2B5EF4-FFF2-40B4-BE49-F238E27FC236}">
                    <a16:creationId xmlns:a16="http://schemas.microsoft.com/office/drawing/2014/main" id="{25038344-261C-4307-69D9-531A80E26883}"/>
                  </a:ext>
                </a:extLst>
              </p:cNvPr>
              <p:cNvGrpSpPr/>
              <p:nvPr/>
            </p:nvGrpSpPr>
            <p:grpSpPr>
              <a:xfrm>
                <a:off x="1401828" y="1653054"/>
                <a:ext cx="2781501" cy="1569249"/>
                <a:chOff x="1911250" y="1380723"/>
                <a:chExt cx="2781501" cy="1569253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76A16DB7-E841-6B81-4091-267568546E9F}"/>
                    </a:ext>
                  </a:extLst>
                </p:cNvPr>
                <p:cNvSpPr/>
                <p:nvPr/>
              </p:nvSpPr>
              <p:spPr>
                <a:xfrm>
                  <a:off x="1911250" y="1380723"/>
                  <a:ext cx="2781501" cy="1569253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8" name="Imagem 7">
                  <a:extLst>
                    <a:ext uri="{FF2B5EF4-FFF2-40B4-BE49-F238E27FC236}">
                      <a16:creationId xmlns:a16="http://schemas.microsoft.com/office/drawing/2014/main" id="{4E4DEC63-E4B4-11D7-0E99-F120EA427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22599" y="1391063"/>
                  <a:ext cx="2758803" cy="1548573"/>
                </a:xfrm>
                <a:prstGeom prst="rect">
                  <a:avLst/>
                </a:prstGeom>
              </p:spPr>
            </p:pic>
          </p:grp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98D266-6583-DE89-D4B4-94E256E3998A}"/>
                  </a:ext>
                </a:extLst>
              </p:cNvPr>
              <p:cNvSpPr txBox="1"/>
              <p:nvPr/>
            </p:nvSpPr>
            <p:spPr>
              <a:xfrm>
                <a:off x="1398673" y="3877992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EACD83-B87E-37EA-E6B6-8CC3B4BC5ED8}"/>
                  </a:ext>
                </a:extLst>
              </p:cNvPr>
              <p:cNvSpPr txBox="1"/>
              <p:nvPr/>
            </p:nvSpPr>
            <p:spPr>
              <a:xfrm>
                <a:off x="1398673" y="3411849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697CAAAA-20BB-DB83-00F0-9179FC2558AE}"/>
                </a:ext>
              </a:extLst>
            </p:cNvPr>
            <p:cNvGrpSpPr/>
            <p:nvPr/>
          </p:nvGrpSpPr>
          <p:grpSpPr>
            <a:xfrm>
              <a:off x="4703891" y="1663394"/>
              <a:ext cx="2801990" cy="3702266"/>
              <a:chOff x="4703891" y="1663394"/>
              <a:chExt cx="2801990" cy="3702266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39ABAC44-2EBE-F32A-01CE-7E020FD14C2B}"/>
                  </a:ext>
                </a:extLst>
              </p:cNvPr>
              <p:cNvGrpSpPr/>
              <p:nvPr/>
            </p:nvGrpSpPr>
            <p:grpSpPr>
              <a:xfrm>
                <a:off x="4707046" y="1663394"/>
                <a:ext cx="2781501" cy="1569249"/>
                <a:chOff x="1911250" y="1380723"/>
                <a:chExt cx="2781501" cy="1569253"/>
              </a:xfrm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5AD28177-436D-EF75-04CD-E6AC992DD5A1}"/>
                    </a:ext>
                  </a:extLst>
                </p:cNvPr>
                <p:cNvSpPr/>
                <p:nvPr/>
              </p:nvSpPr>
              <p:spPr>
                <a:xfrm>
                  <a:off x="1911250" y="1380723"/>
                  <a:ext cx="2781501" cy="1569253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A72E7CB-2873-E90A-F3FE-97C7609A6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22599" y="1391063"/>
                  <a:ext cx="2758803" cy="1548573"/>
                </a:xfrm>
                <a:prstGeom prst="rect">
                  <a:avLst/>
                </a:prstGeom>
              </p:spPr>
            </p:pic>
          </p:grp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87D7DC2-52D4-8F95-E17D-B33993A067C8}"/>
                  </a:ext>
                </a:extLst>
              </p:cNvPr>
              <p:cNvSpPr txBox="1"/>
              <p:nvPr/>
            </p:nvSpPr>
            <p:spPr>
              <a:xfrm>
                <a:off x="4703891" y="3888332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3CB5CC8-67EC-A6CA-0C0E-AB22033CC741}"/>
                  </a:ext>
                </a:extLst>
              </p:cNvPr>
              <p:cNvSpPr txBox="1"/>
              <p:nvPr/>
            </p:nvSpPr>
            <p:spPr>
              <a:xfrm>
                <a:off x="4703891" y="3422189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5BC4CB1-E198-E340-BA22-4DA8690F6B7F}"/>
                </a:ext>
              </a:extLst>
            </p:cNvPr>
            <p:cNvGrpSpPr/>
            <p:nvPr/>
          </p:nvGrpSpPr>
          <p:grpSpPr>
            <a:xfrm>
              <a:off x="7988152" y="1653054"/>
              <a:ext cx="2801990" cy="3702266"/>
              <a:chOff x="7988152" y="1653054"/>
              <a:chExt cx="2801990" cy="3702266"/>
            </a:xfrm>
          </p:grpSpPr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23E0FC15-6922-1492-1B63-78CA2D96B1CC}"/>
                  </a:ext>
                </a:extLst>
              </p:cNvPr>
              <p:cNvGrpSpPr/>
              <p:nvPr/>
            </p:nvGrpSpPr>
            <p:grpSpPr>
              <a:xfrm>
                <a:off x="7991307" y="1653054"/>
                <a:ext cx="2781501" cy="1569249"/>
                <a:chOff x="1911250" y="1380723"/>
                <a:chExt cx="2781501" cy="1569253"/>
              </a:xfrm>
            </p:grpSpPr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53A9186E-6839-9EA6-1A18-9F53CB1A1FB1}"/>
                    </a:ext>
                  </a:extLst>
                </p:cNvPr>
                <p:cNvSpPr/>
                <p:nvPr/>
              </p:nvSpPr>
              <p:spPr>
                <a:xfrm>
                  <a:off x="1911250" y="1380723"/>
                  <a:ext cx="2781501" cy="1569253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58" name="Imagem 57">
                  <a:extLst>
                    <a:ext uri="{FF2B5EF4-FFF2-40B4-BE49-F238E27FC236}">
                      <a16:creationId xmlns:a16="http://schemas.microsoft.com/office/drawing/2014/main" id="{AE6E92AA-8AA6-BD87-A3A6-CA28D5943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22599" y="1391063"/>
                  <a:ext cx="2758803" cy="1548573"/>
                </a:xfrm>
                <a:prstGeom prst="rect">
                  <a:avLst/>
                </a:prstGeom>
              </p:spPr>
            </p:pic>
          </p:grp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45D4F6D-E582-43C7-7B16-BE4960C36683}"/>
                  </a:ext>
                </a:extLst>
              </p:cNvPr>
              <p:cNvSpPr txBox="1"/>
              <p:nvPr/>
            </p:nvSpPr>
            <p:spPr>
              <a:xfrm>
                <a:off x="7988152" y="3877992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A80B8A36-FDFB-50DD-501D-C8E3A2FC763D}"/>
                  </a:ext>
                </a:extLst>
              </p:cNvPr>
              <p:cNvSpPr txBox="1"/>
              <p:nvPr/>
            </p:nvSpPr>
            <p:spPr>
              <a:xfrm>
                <a:off x="7988152" y="3411849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8A48BB8B-8727-520B-0674-D05904B600A9}"/>
                </a:ext>
              </a:extLst>
            </p:cNvPr>
            <p:cNvGrpSpPr/>
            <p:nvPr/>
          </p:nvGrpSpPr>
          <p:grpSpPr>
            <a:xfrm>
              <a:off x="1401828" y="1181221"/>
              <a:ext cx="9370980" cy="164463"/>
              <a:chOff x="1372331" y="1181221"/>
              <a:chExt cx="9370980" cy="164463"/>
            </a:xfrm>
            <a:solidFill>
              <a:schemeClr val="tx1"/>
            </a:solidFill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65A992BE-E1DF-A85C-3E20-C68B4B7A8931}"/>
                  </a:ext>
                </a:extLst>
              </p:cNvPr>
              <p:cNvSpPr/>
              <p:nvPr/>
            </p:nvSpPr>
            <p:spPr>
              <a:xfrm>
                <a:off x="1372331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E002ADF4-02CF-ECCF-93DF-F9D8F355B043}"/>
                  </a:ext>
                </a:extLst>
              </p:cNvPr>
              <p:cNvSpPr/>
              <p:nvPr/>
            </p:nvSpPr>
            <p:spPr>
              <a:xfrm>
                <a:off x="4677549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F54282F7-D0F2-BBF5-2924-C6F574221B96}"/>
                  </a:ext>
                </a:extLst>
              </p:cNvPr>
              <p:cNvSpPr/>
              <p:nvPr/>
            </p:nvSpPr>
            <p:spPr>
              <a:xfrm>
                <a:off x="7982767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536CAD31-2D5F-5D91-F712-CD7A2FDD1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562" y="1263452"/>
                <a:ext cx="928874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9D7C935F-B12B-F600-49BC-920702F9169A}"/>
              </a:ext>
            </a:extLst>
          </p:cNvPr>
          <p:cNvGrpSpPr/>
          <p:nvPr/>
        </p:nvGrpSpPr>
        <p:grpSpPr>
          <a:xfrm>
            <a:off x="12639640" y="1942371"/>
            <a:ext cx="3543790" cy="3065674"/>
            <a:chOff x="12639640" y="492677"/>
            <a:chExt cx="3543790" cy="2592745"/>
          </a:xfrm>
        </p:grpSpPr>
        <p:sp>
          <p:nvSpPr>
            <p:cNvPr id="77" name="Balão de Fala: Retângulo 76">
              <a:extLst>
                <a:ext uri="{FF2B5EF4-FFF2-40B4-BE49-F238E27FC236}">
                  <a16:creationId xmlns:a16="http://schemas.microsoft.com/office/drawing/2014/main" id="{9B5B17EF-6422-7FA9-6183-27F2C9955BA7}"/>
                </a:ext>
              </a:extLst>
            </p:cNvPr>
            <p:cNvSpPr/>
            <p:nvPr/>
          </p:nvSpPr>
          <p:spPr>
            <a:xfrm rot="5400000">
              <a:off x="13188138" y="-55821"/>
              <a:ext cx="2446793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8762EE2-C83D-82B0-3D9D-C02143E97CD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46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rgbClr val="FFFF00"/>
                  </a:solidFill>
                </a:rPr>
                <a:t>O recurso está disponível para a utilização apenas para casos com 3 passos/itens. 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B463A3B-C0BE-5F0E-DECB-CA7C27AF8B90}"/>
              </a:ext>
            </a:extLst>
          </p:cNvPr>
          <p:cNvGrpSpPr/>
          <p:nvPr/>
        </p:nvGrpSpPr>
        <p:grpSpPr>
          <a:xfrm>
            <a:off x="12639638" y="293228"/>
            <a:ext cx="3543790" cy="1373961"/>
            <a:chOff x="12639639" y="382815"/>
            <a:chExt cx="3543790" cy="1373961"/>
          </a:xfrm>
        </p:grpSpPr>
        <p:sp>
          <p:nvSpPr>
            <p:cNvPr id="80" name="Balão de Fala: Retângulo 79">
              <a:extLst>
                <a:ext uri="{FF2B5EF4-FFF2-40B4-BE49-F238E27FC236}">
                  <a16:creationId xmlns:a16="http://schemas.microsoft.com/office/drawing/2014/main" id="{A530CE28-2A3F-D25C-4081-4F93BB954BC6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C2726DBD-EAFB-720A-11F5-221F567BD36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horizontal (</a:t>
              </a:r>
              <a:r>
                <a:rPr lang="pt-BR" sz="1400" b="1" err="1">
                  <a:solidFill>
                    <a:srgbClr val="4A5E85"/>
                  </a:solidFill>
                </a:rPr>
                <a:t>imagen</a:t>
              </a:r>
              <a:r>
                <a:rPr lang="pt-BR" sz="1400" b="1">
                  <a:solidFill>
                    <a:srgbClr val="4A5E85"/>
                  </a:solidFill>
                </a:rPr>
                <a:t> + texto)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291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3CE8F05-CF34-CED4-3036-1BD36FD8BC2E}"/>
              </a:ext>
            </a:extLst>
          </p:cNvPr>
          <p:cNvGrpSpPr/>
          <p:nvPr/>
        </p:nvGrpSpPr>
        <p:grpSpPr>
          <a:xfrm>
            <a:off x="12639639" y="2051957"/>
            <a:ext cx="3543790" cy="3274025"/>
            <a:chOff x="12639639" y="382817"/>
            <a:chExt cx="3543790" cy="3274025"/>
          </a:xfrm>
        </p:grpSpPr>
        <p:sp>
          <p:nvSpPr>
            <p:cNvPr id="30" name="Balão de Fala: Retângulo 29">
              <a:extLst>
                <a:ext uri="{FF2B5EF4-FFF2-40B4-BE49-F238E27FC236}">
                  <a16:creationId xmlns:a16="http://schemas.microsoft.com/office/drawing/2014/main" id="{30B01D8B-6D15-E443-E060-A3E1FC1FB556}"/>
                </a:ext>
              </a:extLst>
            </p:cNvPr>
            <p:cNvSpPr/>
            <p:nvPr/>
          </p:nvSpPr>
          <p:spPr>
            <a:xfrm rot="5400000">
              <a:off x="12774521" y="247935"/>
              <a:ext cx="3274025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96E196C-D78E-9CAC-ABA6-836B5C5E4FC6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rgbClr val="FFFF00"/>
                  </a:solidFill>
                </a:rPr>
                <a:t>O recurso está disponível para a utilização apenas para casos com 3 passos/itens. 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D44C530-8280-6722-A538-D25E475A2B68}"/>
              </a:ext>
            </a:extLst>
          </p:cNvPr>
          <p:cNvGrpSpPr/>
          <p:nvPr/>
        </p:nvGrpSpPr>
        <p:grpSpPr>
          <a:xfrm>
            <a:off x="12639638" y="532713"/>
            <a:ext cx="3543790" cy="1373961"/>
            <a:chOff x="12639639" y="382815"/>
            <a:chExt cx="3543790" cy="1373961"/>
          </a:xfrm>
        </p:grpSpPr>
        <p:sp>
          <p:nvSpPr>
            <p:cNvPr id="36" name="Balão de Fala: Retângulo 35">
              <a:extLst>
                <a:ext uri="{FF2B5EF4-FFF2-40B4-BE49-F238E27FC236}">
                  <a16:creationId xmlns:a16="http://schemas.microsoft.com/office/drawing/2014/main" id="{3B6C9742-1E0B-1822-4671-05E26DE71F9C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F2CC2DB-FFA0-2416-1E3C-D45DC756A07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horizontal (apenas texto)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31D5A422-4D59-380D-EBF0-23E6EE0A4E3A}"/>
              </a:ext>
            </a:extLst>
          </p:cNvPr>
          <p:cNvGrpSpPr/>
          <p:nvPr/>
        </p:nvGrpSpPr>
        <p:grpSpPr>
          <a:xfrm>
            <a:off x="1401829" y="2210391"/>
            <a:ext cx="9388343" cy="2437217"/>
            <a:chOff x="1401828" y="1259728"/>
            <a:chExt cx="9388343" cy="243721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BFD76CE9-AE46-A8D6-0BEF-FE468FF9B106}"/>
                </a:ext>
              </a:extLst>
            </p:cNvPr>
            <p:cNvGrpSpPr/>
            <p:nvPr/>
          </p:nvGrpSpPr>
          <p:grpSpPr>
            <a:xfrm>
              <a:off x="1413177" y="1753474"/>
              <a:ext cx="2801990" cy="1943471"/>
              <a:chOff x="1413177" y="1753474"/>
              <a:chExt cx="2801990" cy="1943471"/>
            </a:xfrm>
          </p:grpSpPr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EADBE24-4DF5-DAAB-9DDD-C7F73BEDC26F}"/>
                  </a:ext>
                </a:extLst>
              </p:cNvPr>
              <p:cNvSpPr txBox="1"/>
              <p:nvPr/>
            </p:nvSpPr>
            <p:spPr>
              <a:xfrm>
                <a:off x="1413177" y="2219617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D0A465C9-06F9-2512-902F-353E76E4473C}"/>
                  </a:ext>
                </a:extLst>
              </p:cNvPr>
              <p:cNvSpPr txBox="1"/>
              <p:nvPr/>
            </p:nvSpPr>
            <p:spPr>
              <a:xfrm>
                <a:off x="1413177" y="1753474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AE0E554-0E36-8CF4-CA89-7D7D69998F82}"/>
                </a:ext>
              </a:extLst>
            </p:cNvPr>
            <p:cNvGrpSpPr/>
            <p:nvPr/>
          </p:nvGrpSpPr>
          <p:grpSpPr>
            <a:xfrm>
              <a:off x="1401828" y="1259728"/>
              <a:ext cx="9370980" cy="164463"/>
              <a:chOff x="1372331" y="1181221"/>
              <a:chExt cx="9370980" cy="164463"/>
            </a:xfrm>
            <a:solidFill>
              <a:schemeClr val="tx1"/>
            </a:solidFill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A9962B8E-EB5C-F2A2-7502-03E262D0678A}"/>
                  </a:ext>
                </a:extLst>
              </p:cNvPr>
              <p:cNvSpPr/>
              <p:nvPr/>
            </p:nvSpPr>
            <p:spPr>
              <a:xfrm>
                <a:off x="1372331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E85DE921-BA1B-A01A-C940-F165676D0B2A}"/>
                  </a:ext>
                </a:extLst>
              </p:cNvPr>
              <p:cNvSpPr/>
              <p:nvPr/>
            </p:nvSpPr>
            <p:spPr>
              <a:xfrm>
                <a:off x="4677549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2D47AE80-A12A-9A9F-B597-00D26357E1AF}"/>
                  </a:ext>
                </a:extLst>
              </p:cNvPr>
              <p:cNvSpPr/>
              <p:nvPr/>
            </p:nvSpPr>
            <p:spPr>
              <a:xfrm>
                <a:off x="7982767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52570CEB-9B3B-4A7B-6A2E-2B5C95C20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562" y="1263452"/>
                <a:ext cx="928874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A9513DB-C9B3-C7BD-2FBB-F29FB8CF1314}"/>
                </a:ext>
              </a:extLst>
            </p:cNvPr>
            <p:cNvSpPr txBox="1"/>
            <p:nvPr/>
          </p:nvSpPr>
          <p:spPr>
            <a:xfrm>
              <a:off x="4700679" y="2219617"/>
              <a:ext cx="28019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odo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D52EAE-14BE-B84A-1508-6266DE93D0BB}"/>
                </a:ext>
              </a:extLst>
            </p:cNvPr>
            <p:cNvSpPr txBox="1"/>
            <p:nvPr/>
          </p:nvSpPr>
          <p:spPr>
            <a:xfrm>
              <a:off x="4700679" y="1753474"/>
              <a:ext cx="28019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1980</a:t>
              </a:r>
              <a:endParaRPr lang="pt-BR" sz="2000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EEDAE76-EB6B-C270-82AE-35B4151C338F}"/>
                </a:ext>
              </a:extLst>
            </p:cNvPr>
            <p:cNvSpPr txBox="1"/>
            <p:nvPr/>
          </p:nvSpPr>
          <p:spPr>
            <a:xfrm>
              <a:off x="7988181" y="2219617"/>
              <a:ext cx="28019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odo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A042D9F-82A5-3946-A9D0-D5BD145EB900}"/>
                </a:ext>
              </a:extLst>
            </p:cNvPr>
            <p:cNvSpPr txBox="1"/>
            <p:nvPr/>
          </p:nvSpPr>
          <p:spPr>
            <a:xfrm>
              <a:off x="7988181" y="1753474"/>
              <a:ext cx="28019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1980</a:t>
              </a:r>
              <a:endParaRPr lang="pt-BR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3875348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conceito do design responsivo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 origem do design responsivo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B66409-84D9-50B0-452A-B8D297394BF6}"/>
              </a:ext>
            </a:extLst>
          </p:cNvPr>
          <p:cNvSpPr txBox="1"/>
          <p:nvPr/>
        </p:nvSpPr>
        <p:spPr>
          <a:xfrm>
            <a:off x="1028411" y="2322270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Projeto Arquitetônico Responsivo.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Sala ou espaço ajusta-se automaticamente ao número e fluxo de pessoas.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Utiliza robótica e tecnologia.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Materiais que dobram, flexionam e expandem são empregados.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Paralelo no ambiente web: não criar versões diferentes para características dos visitantes.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Evita custos adicionais.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06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conceito do design responsivo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Design responsivo na prática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139756B-37D0-EC75-0B7E-C4530E8D403A}"/>
              </a:ext>
            </a:extLst>
          </p:cNvPr>
          <p:cNvGrpSpPr/>
          <p:nvPr/>
        </p:nvGrpSpPr>
        <p:grpSpPr>
          <a:xfrm>
            <a:off x="1019174" y="2387797"/>
            <a:ext cx="10148156" cy="2978527"/>
            <a:chOff x="1019174" y="1676603"/>
            <a:chExt cx="10148156" cy="297852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3F2C6FFB-11AD-4C2F-5399-E5BAB13C674A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78527"/>
              <a:chOff x="1019174" y="1676603"/>
              <a:chExt cx="3121093" cy="2978527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4ED65A7D-0B30-B024-C7FA-AC6D222CE487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748C410-FB44-D229-5F53-8473C282BF77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Layouts fluidos</a:t>
                </a:r>
                <a:endParaRPr lang="pt-BR" b="1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C297FC-9D85-A3F9-5A6D-0800E56F3A24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azem uso de unidades flexíveis — no lugar de definir as dimensões com o uso de quantidades fixas são utilizados valores flexíveis.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B708FD2-9FE7-0863-57DD-DA48F1ABCD7A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78527"/>
              <a:chOff x="4535453" y="1676603"/>
              <a:chExt cx="3121093" cy="2978527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57AB7B40-84EA-9213-21C8-53246E7B96D8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EEF72B2-1E03-9DDB-659A-C40AB1D6335F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M</a:t>
                </a:r>
                <a:r>
                  <a:rPr lang="pt-BR" b="1" dirty="0">
                    <a:effectLst/>
                  </a:rPr>
                  <a:t>edia query</a:t>
                </a:r>
                <a:endParaRPr lang="pt-BR" b="1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C0DA9CA-67DA-E2E3-DEAE-C2BDEF7D7D32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É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 utilização de media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types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(tipos de mídia) a partir de uma ou mais expressões para definir formatações para dispositivos diversos.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A5D99E19-9B46-C056-CFB5-BE8A79021C1C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978527"/>
              <a:chOff x="8046237" y="1676603"/>
              <a:chExt cx="3121093" cy="297852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A520376B-B8A3-E08B-D203-2BE34BB895E6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5E0C63B-6F85-ED9A-C28E-30FD6E2551F4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Script</a:t>
                </a:r>
                <a:endParaRPr lang="pt-BR" b="1" dirty="0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DC7DDBA-9337-A53C-F933-33E23E4F1ED4}"/>
                  </a:ext>
                </a:extLst>
              </p:cNvPr>
              <p:cNvSpPr txBox="1"/>
              <p:nvPr/>
            </p:nvSpPr>
            <p:spPr>
              <a:xfrm>
                <a:off x="8260880" y="2592052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Adiciona interação a uma página web, permitindo, por exemplo, a atualização dinâmica de conteúdos, o controle de multimídia, a animação de imagens e muito mais.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156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conceito do design responsivo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Design responsivo X Design adaptativo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BD0D9D-970B-A93F-1E2A-CAF39FD2D96E}"/>
              </a:ext>
            </a:extLst>
          </p:cNvPr>
          <p:cNvGrpSpPr/>
          <p:nvPr/>
        </p:nvGrpSpPr>
        <p:grpSpPr>
          <a:xfrm>
            <a:off x="1096069" y="2340407"/>
            <a:ext cx="10076756" cy="2346112"/>
            <a:chOff x="357164" y="600784"/>
            <a:chExt cx="10815661" cy="234611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DEDDDB2-1106-2006-8603-39516700BB43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110941"/>
              <a:chOff x="357164" y="835955"/>
              <a:chExt cx="454941" cy="211094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E552143-8D5D-484E-085A-05CCB583990A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C4BF7353-9B16-9CEA-123E-3A35BD445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65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eta: para a Direita 11">
                <a:extLst>
                  <a:ext uri="{FF2B5EF4-FFF2-40B4-BE49-F238E27FC236}">
                    <a16:creationId xmlns:a16="http://schemas.microsoft.com/office/drawing/2014/main" id="{251C1838-D7ED-9411-7B07-9A7AF7229A86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0B49109-6F51-9F1C-7D9E-3977E24FDB26}"/>
                </a:ext>
              </a:extLst>
            </p:cNvPr>
            <p:cNvSpPr/>
            <p:nvPr/>
          </p:nvSpPr>
          <p:spPr>
            <a:xfrm>
              <a:off x="1041400" y="600784"/>
              <a:ext cx="10131425" cy="1469006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4FFA950-7C63-DED0-7E4F-438523E90C7D}"/>
                </a:ext>
              </a:extLst>
            </p:cNvPr>
            <p:cNvSpPr txBox="1"/>
            <p:nvPr/>
          </p:nvSpPr>
          <p:spPr>
            <a:xfrm>
              <a:off x="1232462" y="1275973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Medias queries são utilizadas, em conjunto com scripts, para criar um layout fluido que se adapte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5EF73F3-C8D4-3254-8A8B-A24E54C1CAA2}"/>
                </a:ext>
              </a:extLst>
            </p:cNvPr>
            <p:cNvSpPr txBox="1"/>
            <p:nvPr/>
          </p:nvSpPr>
          <p:spPr>
            <a:xfrm>
              <a:off x="1232462" y="731979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Design responsivo 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A143E18-BE3D-BE49-3622-CBFB2EED4288}"/>
              </a:ext>
            </a:extLst>
          </p:cNvPr>
          <p:cNvGrpSpPr/>
          <p:nvPr/>
        </p:nvGrpSpPr>
        <p:grpSpPr>
          <a:xfrm>
            <a:off x="1096069" y="4007869"/>
            <a:ext cx="10076756" cy="1764857"/>
            <a:chOff x="357164" y="582309"/>
            <a:chExt cx="10815661" cy="176485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AB0E0755-6F95-BE75-95BA-972E8106349C}"/>
                </a:ext>
              </a:extLst>
            </p:cNvPr>
            <p:cNvGrpSpPr/>
            <p:nvPr/>
          </p:nvGrpSpPr>
          <p:grpSpPr>
            <a:xfrm>
              <a:off x="357164" y="835955"/>
              <a:ext cx="454941" cy="454941"/>
              <a:chOff x="357164" y="835955"/>
              <a:chExt cx="454941" cy="45494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8FBB7C1-85B8-8050-1BFE-585EAA916589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Seta: para a Direita 18">
                <a:extLst>
                  <a:ext uri="{FF2B5EF4-FFF2-40B4-BE49-F238E27FC236}">
                    <a16:creationId xmlns:a16="http://schemas.microsoft.com/office/drawing/2014/main" id="{53E77D0B-E8FB-EADA-1239-4950FC3A2C6B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8434B319-6ECD-1C7C-A293-C37000736791}"/>
                </a:ext>
              </a:extLst>
            </p:cNvPr>
            <p:cNvSpPr/>
            <p:nvPr/>
          </p:nvSpPr>
          <p:spPr>
            <a:xfrm>
              <a:off x="1041400" y="582309"/>
              <a:ext cx="10131425" cy="176485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159F307-508D-33A5-AD47-74BD9D86F715}"/>
                </a:ext>
              </a:extLst>
            </p:cNvPr>
            <p:cNvSpPr txBox="1"/>
            <p:nvPr/>
          </p:nvSpPr>
          <p:spPr>
            <a:xfrm>
              <a:off x="1232462" y="1255856"/>
              <a:ext cx="963873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Um site é planejado e construído com a definição de seis layouts predefinidos, em que são previstos pontos de quebra para que a página se adapte às seis diferentes dimensões utilizadas.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BD7867D-226C-684C-02C7-9D5287710240}"/>
                </a:ext>
              </a:extLst>
            </p:cNvPr>
            <p:cNvSpPr txBox="1"/>
            <p:nvPr/>
          </p:nvSpPr>
          <p:spPr>
            <a:xfrm>
              <a:off x="1232462" y="71186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D</a:t>
              </a:r>
              <a:r>
                <a:rPr lang="pt-BR" sz="2000" b="1" dirty="0">
                  <a:effectLst/>
                </a:rPr>
                <a:t>esign adaptativo</a:t>
              </a:r>
              <a:endParaRPr lang="pt-BR" sz="20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061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As tecnologias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D8A25F8-10E6-766B-DA44-25243A60AF53}"/>
              </a:ext>
            </a:extLst>
          </p:cNvPr>
          <p:cNvGrpSpPr/>
          <p:nvPr/>
        </p:nvGrpSpPr>
        <p:grpSpPr>
          <a:xfrm>
            <a:off x="1019174" y="2387797"/>
            <a:ext cx="10148156" cy="2978527"/>
            <a:chOff x="1019174" y="1676603"/>
            <a:chExt cx="10148156" cy="297852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DEE75C23-807F-D1F3-61DB-7F3DBA60EAAD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78527"/>
              <a:chOff x="1019174" y="1676603"/>
              <a:chExt cx="3121093" cy="2978527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CA111C24-8CA8-E754-F275-3E6A4E4E3B38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45FED76-50A5-700A-B219-7D7F57E974AD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Estruturais</a:t>
                </a:r>
                <a:endParaRPr lang="pt-BR" b="1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DA3F577-88D2-133D-0130-0C50B1CA67D5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Juntamente com o elemento de definição do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DocType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, como pode ser visto na imagem seguinte, compõem a estrutura obrigatória de uma página web.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4A278725-C3ED-D1F9-E5F9-66E20C305AF7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78527"/>
              <a:chOff x="4535453" y="1676603"/>
              <a:chExt cx="3121093" cy="297852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6569DF56-4392-B693-3EFD-847E47CD5E40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E622C1-84D3-F479-907E-6B1DB18BEE6C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De conteúdo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810625C-4B5A-485D-340E-90838DFF52CA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Como nome sugere, têm o papel de marcar o conteúdo pelo seu tipo.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C675744-EBF2-DB11-DFEC-CC946AAD0D36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978527"/>
              <a:chOff x="8046237" y="1676603"/>
              <a:chExt cx="3121093" cy="2978527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FDB10E2F-7675-0CD0-F2D2-1DB2A3B54301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351932-0949-E106-8576-5F6BE28B003D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Semânticas</a:t>
                </a:r>
                <a:endParaRPr lang="pt-BR" b="1" dirty="0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A5348D-8CFD-A7E6-944A-FF520A2ED2C4}"/>
                  </a:ext>
                </a:extLst>
              </p:cNvPr>
              <p:cNvSpPr txBox="1"/>
              <p:nvPr/>
            </p:nvSpPr>
            <p:spPr>
              <a:xfrm>
                <a:off x="8260880" y="2592052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Relacionadas ao tipo de conteúdo e à criação de seções para agrupá-lo de acordo com sua função no documento. 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252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68708E-BD75-245D-BFE6-FCA8DE7A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Desenvolvimento WEB em HTML5, CSS, Javascript e PHP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71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As tecnologias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46776C-6DB1-78B5-D078-CC2494189CD4}"/>
              </a:ext>
            </a:extLst>
          </p:cNvPr>
          <p:cNvSpPr txBox="1"/>
          <p:nvPr/>
        </p:nvSpPr>
        <p:spPr>
          <a:xfrm>
            <a:off x="1028411" y="2322185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Novos atributos e elementos, com foco sobretudo na semântica.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Melhorias de conectividade.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Possibilidade de armazenamento de dados no lado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Otimização nas operações off-line.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Suporte estendido a multimídia – áudio e vídeo.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63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Outras tecnologias: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D956C3C-AC81-4341-9B64-E99C3125D0A0}"/>
              </a:ext>
            </a:extLst>
          </p:cNvPr>
          <p:cNvGrpSpPr/>
          <p:nvPr/>
        </p:nvGrpSpPr>
        <p:grpSpPr>
          <a:xfrm>
            <a:off x="1024669" y="3154416"/>
            <a:ext cx="10148156" cy="2405876"/>
            <a:chOff x="1019174" y="1676604"/>
            <a:chExt cx="10148156" cy="240587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B2ADFCDD-8258-37CA-DEA4-4235C374FDC8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2405876"/>
              <a:chOff x="1019174" y="1676604"/>
              <a:chExt cx="3121093" cy="2405876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9BC737CB-D1F9-6620-513B-EF7E1E04B898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240587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3DA7F1B-645E-D947-16FC-34FB1ECA49E3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O seletor</a:t>
                </a:r>
                <a:endParaRPr lang="pt-BR" b="1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680D3B-A7F7-833F-F12F-94F2E2203927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Um elemento HTML (body,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div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, p etc.) ou o seu identificador (atributo ID) ou classe (atributo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class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).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FCB479-2D40-7227-D84C-591633A9963D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2405876"/>
              <a:chOff x="4535453" y="1676604"/>
              <a:chExt cx="3121093" cy="2405876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DD79768C-1004-5EF6-F3B2-552EA31B6D76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240587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5C06F2E-6EA7-C6B0-B8BB-A274CF6B9608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A propriedade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9B640E0-A71A-952E-EA66-7D54F1546E74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Característica do elemento (cor, fonte, posição etc.).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744445F-25F4-8221-F9EA-0AD1E5F34650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2405876"/>
              <a:chOff x="8046237" y="1676604"/>
              <a:chExt cx="3121093" cy="2405876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F496D5E1-45FD-0C79-CEFE-1BAD254EF833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240587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0536850-8BAC-D7B9-1626-2B55201B1EAB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O valor</a:t>
                </a:r>
                <a:endParaRPr lang="pt-BR" b="1" dirty="0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4001B96-510C-3822-8CF9-6D4F60EDADCC}"/>
                  </a:ext>
                </a:extLst>
              </p:cNvPr>
              <p:cNvSpPr txBox="1"/>
              <p:nvPr/>
            </p:nvSpPr>
            <p:spPr>
              <a:xfrm>
                <a:off x="8260880" y="2592052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Novo parâmetro a ser aplicado à característica do elemento.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348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Outras tecnologias: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inserir o CSS na página web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F439196-72F9-9CD7-F413-297C749814D3}"/>
              </a:ext>
            </a:extLst>
          </p:cNvPr>
          <p:cNvGrpSpPr/>
          <p:nvPr/>
        </p:nvGrpSpPr>
        <p:grpSpPr>
          <a:xfrm>
            <a:off x="2777314" y="2493651"/>
            <a:ext cx="6637372" cy="1559868"/>
            <a:chOff x="1019174" y="1676603"/>
            <a:chExt cx="6637372" cy="155986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58C11F8-2F31-AAB0-B73D-8F6A9C04F77B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1559868"/>
              <a:chOff x="1019174" y="1676603"/>
              <a:chExt cx="3121093" cy="1559868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2D289B3-1C01-FBD7-AB6C-BA9E67309DA2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155986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sp>
            <p:nvSpPr>
              <p:cNvPr id="14" name="CaixaDeTexto 17">
                <a:extLst>
                  <a:ext uri="{FF2B5EF4-FFF2-40B4-BE49-F238E27FC236}">
                    <a16:creationId xmlns:a16="http://schemas.microsoft.com/office/drawing/2014/main" id="{3AED1BAC-8BCC-9633-87C3-1C0E34EE8259}"/>
                  </a:ext>
                </a:extLst>
              </p:cNvPr>
              <p:cNvSpPr txBox="1"/>
              <p:nvPr/>
            </p:nvSpPr>
            <p:spPr>
              <a:xfrm>
                <a:off x="1225569" y="176134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b="1" dirty="0" err="1">
                    <a:effectLst/>
                  </a:rPr>
                  <a:t>Inline</a:t>
                </a:r>
                <a:endParaRPr lang="pt-BR" b="1" dirty="0"/>
              </a:p>
            </p:txBody>
          </p:sp>
          <p:sp>
            <p:nvSpPr>
              <p:cNvPr id="15" name="CaixaDeTexto 17">
                <a:extLst>
                  <a:ext uri="{FF2B5EF4-FFF2-40B4-BE49-F238E27FC236}">
                    <a16:creationId xmlns:a16="http://schemas.microsoft.com/office/drawing/2014/main" id="{9BC1BC98-739D-4DEE-7941-4FCC672395A2}"/>
                  </a:ext>
                </a:extLst>
              </p:cNvPr>
              <p:cNvSpPr txBox="1"/>
              <p:nvPr/>
            </p:nvSpPr>
            <p:spPr>
              <a:xfrm>
                <a:off x="1225569" y="2088091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Os estilos são aplicados com a utilização do atributo “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style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” seguido de uma ou mais propriedades/valores.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BC4D8E3B-3D4E-965C-D0BF-00530C5460F3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1559868"/>
              <a:chOff x="4535453" y="1676603"/>
              <a:chExt cx="3121093" cy="1559868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CB4AC447-761A-9B17-98E2-E1DB60237789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155986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12" name="CaixaDeTexto 14">
                <a:extLst>
                  <a:ext uri="{FF2B5EF4-FFF2-40B4-BE49-F238E27FC236}">
                    <a16:creationId xmlns:a16="http://schemas.microsoft.com/office/drawing/2014/main" id="{84BAAE3F-E297-BE85-9487-7DF360A9FECF}"/>
                  </a:ext>
                </a:extLst>
              </p:cNvPr>
              <p:cNvSpPr txBox="1"/>
              <p:nvPr/>
            </p:nvSpPr>
            <p:spPr>
              <a:xfrm>
                <a:off x="4703530" y="175736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b="1" dirty="0">
                    <a:effectLst/>
                  </a:rPr>
                  <a:t>Interno</a:t>
                </a:r>
                <a:endParaRPr lang="pt-BR" b="1" dirty="0"/>
              </a:p>
            </p:txBody>
          </p:sp>
        </p:grpSp>
      </p:grpSp>
      <p:sp>
        <p:nvSpPr>
          <p:cNvPr id="16" name="CaixaDeTexto 17">
            <a:extLst>
              <a:ext uri="{FF2B5EF4-FFF2-40B4-BE49-F238E27FC236}">
                <a16:creationId xmlns:a16="http://schemas.microsoft.com/office/drawing/2014/main" id="{CC2DD008-F7C1-8CF9-753C-D1B6B63A63BF}"/>
              </a:ext>
            </a:extLst>
          </p:cNvPr>
          <p:cNvSpPr txBox="1"/>
          <p:nvPr/>
        </p:nvSpPr>
        <p:spPr>
          <a:xfrm>
            <a:off x="6465790" y="2882742"/>
            <a:ext cx="2702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Os estilos são definidos com a utilização da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tag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 &lt;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style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&gt;, dentro da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tag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 &lt;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head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&gt; no documento.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C262FF-37CA-39B6-1BAD-87A4B4C8F425}"/>
              </a:ext>
            </a:extLst>
          </p:cNvPr>
          <p:cNvGrpSpPr/>
          <p:nvPr/>
        </p:nvGrpSpPr>
        <p:grpSpPr>
          <a:xfrm>
            <a:off x="2781434" y="4241274"/>
            <a:ext cx="6637372" cy="1559868"/>
            <a:chOff x="1019174" y="1676603"/>
            <a:chExt cx="6637372" cy="155986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F096467D-CE14-0E85-3EE3-3627E237F4DD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1559868"/>
              <a:chOff x="1019174" y="1676603"/>
              <a:chExt cx="3121093" cy="1559868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1DFE1C84-8E70-2A9D-1325-95655E3E79F8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155986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sp>
            <p:nvSpPr>
              <p:cNvPr id="26" name="CaixaDeTexto 17">
                <a:extLst>
                  <a:ext uri="{FF2B5EF4-FFF2-40B4-BE49-F238E27FC236}">
                    <a16:creationId xmlns:a16="http://schemas.microsoft.com/office/drawing/2014/main" id="{9D975D96-334B-E1F8-FD8D-1944EF0D433B}"/>
                  </a:ext>
                </a:extLst>
              </p:cNvPr>
              <p:cNvSpPr txBox="1"/>
              <p:nvPr/>
            </p:nvSpPr>
            <p:spPr>
              <a:xfrm>
                <a:off x="1225569" y="176134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b="1" dirty="0">
                    <a:effectLst/>
                  </a:rPr>
                  <a:t>Externo</a:t>
                </a:r>
                <a:endParaRPr lang="pt-BR" b="1" dirty="0"/>
              </a:p>
            </p:txBody>
          </p:sp>
          <p:sp>
            <p:nvSpPr>
              <p:cNvPr id="27" name="CaixaDeTexto 17">
                <a:extLst>
                  <a:ext uri="{FF2B5EF4-FFF2-40B4-BE49-F238E27FC236}">
                    <a16:creationId xmlns:a16="http://schemas.microsoft.com/office/drawing/2014/main" id="{DD135741-5F0A-B626-B5D8-054B388F653A}"/>
                  </a:ext>
                </a:extLst>
              </p:cNvPr>
              <p:cNvSpPr txBox="1"/>
              <p:nvPr/>
            </p:nvSpPr>
            <p:spPr>
              <a:xfrm>
                <a:off x="1225569" y="2088091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É utilizado um arquivo externo, com extensão “.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css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”, contendo apenas estilos. 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AAF48D17-AC95-DF39-CA0A-2BC2ED1BAE2C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1559868"/>
              <a:chOff x="4535453" y="1676603"/>
              <a:chExt cx="3121093" cy="1559868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5F04D96D-078C-009F-3CE8-14D0266F725B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155986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sp>
            <p:nvSpPr>
              <p:cNvPr id="24" name="CaixaDeTexto 14">
                <a:extLst>
                  <a:ext uri="{FF2B5EF4-FFF2-40B4-BE49-F238E27FC236}">
                    <a16:creationId xmlns:a16="http://schemas.microsoft.com/office/drawing/2014/main" id="{66E19DB0-F7F0-FC0C-E50C-3449D45872D0}"/>
                  </a:ext>
                </a:extLst>
              </p:cNvPr>
              <p:cNvSpPr txBox="1"/>
              <p:nvPr/>
            </p:nvSpPr>
            <p:spPr>
              <a:xfrm>
                <a:off x="4703530" y="175736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b="1" dirty="0">
                    <a:effectLst/>
                  </a:rPr>
                  <a:t>Escopo</a:t>
                </a:r>
                <a:endParaRPr lang="pt-BR" b="1" dirty="0"/>
              </a:p>
            </p:txBody>
          </p:sp>
        </p:grpSp>
      </p:grpSp>
      <p:sp>
        <p:nvSpPr>
          <p:cNvPr id="28" name="CaixaDeTexto 17">
            <a:extLst>
              <a:ext uri="{FF2B5EF4-FFF2-40B4-BE49-F238E27FC236}">
                <a16:creationId xmlns:a16="http://schemas.microsoft.com/office/drawing/2014/main" id="{512C30F5-E212-7C7D-E19C-2C3F7E2DD767}"/>
              </a:ext>
            </a:extLst>
          </p:cNvPr>
          <p:cNvSpPr txBox="1"/>
          <p:nvPr/>
        </p:nvSpPr>
        <p:spPr>
          <a:xfrm>
            <a:off x="6469910" y="4630365"/>
            <a:ext cx="2702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Um estilo pode ser definido em nível de escopo, ou seja, declarado em seções específicas do documento.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13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Outras tecnologias: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Boas práticas relacionadas à CSS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5B2D334-966B-8922-D9E7-6566FAB46D1F}"/>
              </a:ext>
            </a:extLst>
          </p:cNvPr>
          <p:cNvSpPr txBox="1"/>
          <p:nvPr/>
        </p:nvSpPr>
        <p:spPr>
          <a:xfrm>
            <a:off x="1028411" y="3153182"/>
            <a:ext cx="1015365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Utilizar a forma externa para incluir CSS em uma página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ompactar o arquivo — normalmente chamamos este processo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minificação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94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Outras tecnologias: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Outras considerações sobre a CSS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67BF8A-0730-D404-C878-F99B0FB9AD7C}"/>
              </a:ext>
            </a:extLst>
          </p:cNvPr>
          <p:cNvSpPr txBox="1"/>
          <p:nvPr/>
        </p:nvSpPr>
        <p:spPr>
          <a:xfrm>
            <a:off x="1028411" y="2322187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Nova funcionalidade ganhando espaço na CSS: pré-processadores.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Exemplos: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Sass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Less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Stylus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entre outros.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Pré-processador gera CSS a partir de uma sintaxe própria.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Sintaxe inclui facilidades não nativas do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Fluxo: escrita do código com regras usando a sintaxe, compilação para gerar código CSS.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72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Outras tecnologias: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6D80B50-B4AE-CAC8-7C7A-F515539EBBD5}"/>
              </a:ext>
            </a:extLst>
          </p:cNvPr>
          <p:cNvGrpSpPr/>
          <p:nvPr/>
        </p:nvGrpSpPr>
        <p:grpSpPr>
          <a:xfrm>
            <a:off x="1096069" y="2349640"/>
            <a:ext cx="10076756" cy="2346112"/>
            <a:chOff x="357164" y="600784"/>
            <a:chExt cx="10815661" cy="2346112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66C24B98-74BB-390D-1A5A-98B3916C8099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110941"/>
              <a:chOff x="357164" y="835955"/>
              <a:chExt cx="454941" cy="2110941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138B7C42-F10F-5432-CE16-8F2B615368F3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CA7AECE5-F9DF-649F-1C20-972E7F251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65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Seta: para a Direita 28">
                <a:extLst>
                  <a:ext uri="{FF2B5EF4-FFF2-40B4-BE49-F238E27FC236}">
                    <a16:creationId xmlns:a16="http://schemas.microsoft.com/office/drawing/2014/main" id="{70C2FCE0-31C7-7B8B-6788-7E23763E6645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E5D54345-7432-F5C0-DCDC-1F92AEF44512}"/>
                </a:ext>
              </a:extLst>
            </p:cNvPr>
            <p:cNvSpPr/>
            <p:nvPr/>
          </p:nvSpPr>
          <p:spPr>
            <a:xfrm>
              <a:off x="1041400" y="600784"/>
              <a:ext cx="10131425" cy="1469006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810A265-B4C4-F45F-AF37-9323A6989CE4}"/>
                </a:ext>
              </a:extLst>
            </p:cNvPr>
            <p:cNvSpPr txBox="1"/>
            <p:nvPr/>
          </p:nvSpPr>
          <p:spPr>
            <a:xfrm>
              <a:off x="1232462" y="1275973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Essa linguagem oferece amplo suporte à manipulação de eventos relacionados a elementos HTML. 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A04562B4-B9FF-32B8-F42B-79543ED595BE}"/>
                </a:ext>
              </a:extLst>
            </p:cNvPr>
            <p:cNvSpPr txBox="1"/>
            <p:nvPr/>
          </p:nvSpPr>
          <p:spPr>
            <a:xfrm>
              <a:off x="1232462" y="731979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Eventos de manipulação DOM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E4056B7-34B7-58CC-58D3-17D25DF94B97}"/>
              </a:ext>
            </a:extLst>
          </p:cNvPr>
          <p:cNvGrpSpPr/>
          <p:nvPr/>
        </p:nvGrpSpPr>
        <p:grpSpPr>
          <a:xfrm>
            <a:off x="1096069" y="4017102"/>
            <a:ext cx="10076756" cy="1469007"/>
            <a:chOff x="357164" y="582309"/>
            <a:chExt cx="10815661" cy="1469007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2FFCF2C-0980-CE27-CFFE-E325E8C7CBEB}"/>
                </a:ext>
              </a:extLst>
            </p:cNvPr>
            <p:cNvGrpSpPr/>
            <p:nvPr/>
          </p:nvGrpSpPr>
          <p:grpSpPr>
            <a:xfrm>
              <a:off x="357164" y="835955"/>
              <a:ext cx="454941" cy="454941"/>
              <a:chOff x="357164" y="835955"/>
              <a:chExt cx="454941" cy="454941"/>
            </a:xfrm>
          </p:grpSpPr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D759D192-17F6-3C3A-EFE9-EBC8574933FE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Seta: para a Direita 35">
                <a:extLst>
                  <a:ext uri="{FF2B5EF4-FFF2-40B4-BE49-F238E27FC236}">
                    <a16:creationId xmlns:a16="http://schemas.microsoft.com/office/drawing/2014/main" id="{12D26F27-0E62-A6B8-BF87-49B580AECF3B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2FC2A218-EB39-57B3-3C46-F2083097EF36}"/>
                </a:ext>
              </a:extLst>
            </p:cNvPr>
            <p:cNvSpPr/>
            <p:nvPr/>
          </p:nvSpPr>
          <p:spPr>
            <a:xfrm>
              <a:off x="1041400" y="582309"/>
              <a:ext cx="10131425" cy="146900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6AEDCF6-625D-0080-F0AB-494FDCF131C0}"/>
                </a:ext>
              </a:extLst>
            </p:cNvPr>
            <p:cNvSpPr txBox="1"/>
            <p:nvPr/>
          </p:nvSpPr>
          <p:spPr>
            <a:xfrm>
              <a:off x="1232462" y="1255856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O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JavaScript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possui suporte a funções nativas para a exibição de caixas de diálogo para entrada de dados ou exibição de mensagens.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D3B1B8E-BAC2-227B-FDAB-726B5D654801}"/>
                </a:ext>
              </a:extLst>
            </p:cNvPr>
            <p:cNvSpPr txBox="1"/>
            <p:nvPr/>
          </p:nvSpPr>
          <p:spPr>
            <a:xfrm>
              <a:off x="1232462" y="71186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Mensagem e entrada de dados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103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PHP: uma linguagem de programação server </a:t>
            </a:r>
            <a:r>
              <a:rPr lang="pt-BR" dirty="0" err="1"/>
              <a:t>side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PHP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E727CD-F5E4-29CE-A54D-7FBCA1618D01}"/>
              </a:ext>
            </a:extLst>
          </p:cNvPr>
          <p:cNvSpPr txBox="1"/>
          <p:nvPr/>
        </p:nvSpPr>
        <p:spPr>
          <a:xfrm>
            <a:off x="1019175" y="2303482"/>
            <a:ext cx="10153650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Linguagem de programação baseada em script e open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Destinada principalmente ao desenvolvimento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Adotou o paradigma de orientação a objetos 10 anos após a criação.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Foco principal em scripts do lado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Suporte a funções como coleta e processamento de dados de formulários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Geração de conteúdo dinâmico com acesso a bancos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Possibilidade de uso em scripts em linha de comando e criação de aplicações desktop com PHP-GTK.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972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PHP: uma linguagem de programação server </a:t>
            </a:r>
            <a:r>
              <a:rPr lang="pt-BR" dirty="0" err="1"/>
              <a:t>side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o PHP funciona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CE58CCA-FBE3-A804-80E2-4CB080431B27}"/>
              </a:ext>
            </a:extLst>
          </p:cNvPr>
          <p:cNvGrpSpPr/>
          <p:nvPr/>
        </p:nvGrpSpPr>
        <p:grpSpPr>
          <a:xfrm>
            <a:off x="1401827" y="2682045"/>
            <a:ext cx="9388343" cy="765806"/>
            <a:chOff x="1401828" y="1259728"/>
            <a:chExt cx="9388343" cy="76580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B0ED000-A72C-E9CD-4F80-08ED3FE85654}"/>
                </a:ext>
              </a:extLst>
            </p:cNvPr>
            <p:cNvSpPr txBox="1"/>
            <p:nvPr/>
          </p:nvSpPr>
          <p:spPr>
            <a:xfrm>
              <a:off x="1413177" y="1656202"/>
              <a:ext cx="28019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397B"/>
                  </a:solidFill>
                  <a:effectLst/>
                </a:rPr>
                <a:t>Etapa 1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3F99DF44-D811-CB29-C64D-8B96224A2858}"/>
                </a:ext>
              </a:extLst>
            </p:cNvPr>
            <p:cNvGrpSpPr/>
            <p:nvPr/>
          </p:nvGrpSpPr>
          <p:grpSpPr>
            <a:xfrm>
              <a:off x="1401828" y="1259728"/>
              <a:ext cx="6774899" cy="164463"/>
              <a:chOff x="1372331" y="1181221"/>
              <a:chExt cx="6774899" cy="164463"/>
            </a:xfrm>
            <a:solidFill>
              <a:schemeClr val="tx1"/>
            </a:solidFill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4D2243B-5AA9-DB21-029F-00B85EBB6C88}"/>
                  </a:ext>
                </a:extLst>
              </p:cNvPr>
              <p:cNvSpPr/>
              <p:nvPr/>
            </p:nvSpPr>
            <p:spPr>
              <a:xfrm>
                <a:off x="1372331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2BE2B08C-B6EC-C572-9034-B0180097CAB3}"/>
                  </a:ext>
                </a:extLst>
              </p:cNvPr>
              <p:cNvSpPr/>
              <p:nvPr/>
            </p:nvSpPr>
            <p:spPr>
              <a:xfrm>
                <a:off x="4677549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DF7E9099-9F35-B486-3AC8-22BAA5F4A4DC}"/>
                  </a:ext>
                </a:extLst>
              </p:cNvPr>
              <p:cNvSpPr/>
              <p:nvPr/>
            </p:nvSpPr>
            <p:spPr>
              <a:xfrm>
                <a:off x="7982767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096C6A16-1015-13BF-5E64-DEF8657F3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562" y="1263452"/>
                <a:ext cx="662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035C7C8-4D51-F539-D3AE-980687810BFF}"/>
                </a:ext>
              </a:extLst>
            </p:cNvPr>
            <p:cNvSpPr txBox="1"/>
            <p:nvPr/>
          </p:nvSpPr>
          <p:spPr>
            <a:xfrm>
              <a:off x="4700679" y="1656202"/>
              <a:ext cx="28019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397B"/>
                  </a:solidFill>
                  <a:effectLst/>
                </a:rPr>
                <a:t>Etapa 2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F3044A3-A4FB-A172-64C8-1C7AFBE0E6C8}"/>
                </a:ext>
              </a:extLst>
            </p:cNvPr>
            <p:cNvSpPr txBox="1"/>
            <p:nvPr/>
          </p:nvSpPr>
          <p:spPr>
            <a:xfrm>
              <a:off x="7988181" y="1656202"/>
              <a:ext cx="28019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397B"/>
                  </a:solidFill>
                </a:rPr>
                <a:t>Etapa 3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00C361C-79F4-0408-2526-AAE005E3343C}"/>
              </a:ext>
            </a:extLst>
          </p:cNvPr>
          <p:cNvSpPr txBox="1"/>
          <p:nvPr/>
        </p:nvSpPr>
        <p:spPr>
          <a:xfrm>
            <a:off x="1401827" y="3657647"/>
            <a:ext cx="281333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código PHP gerado é interpretado pelo servidor.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E92F04-BD60-9F4D-9602-CEF3C739519F}"/>
              </a:ext>
            </a:extLst>
          </p:cNvPr>
          <p:cNvSpPr txBox="1"/>
          <p:nvPr/>
        </p:nvSpPr>
        <p:spPr>
          <a:xfrm>
            <a:off x="4707045" y="3705272"/>
            <a:ext cx="281333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Esse código é convertido em formato HTML.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001245A-9971-4803-8C27-FA5A9080B081}"/>
              </a:ext>
            </a:extLst>
          </p:cNvPr>
          <p:cNvSpPr txBox="1"/>
          <p:nvPr/>
        </p:nvSpPr>
        <p:spPr>
          <a:xfrm>
            <a:off x="8012263" y="3656790"/>
            <a:ext cx="281333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O código é exibido no navegador.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350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PHP: uma linguagem de programação server </a:t>
            </a:r>
            <a:r>
              <a:rPr lang="pt-BR" dirty="0" err="1"/>
              <a:t>side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Anatomia de um script PHP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917643-9244-7867-A2F5-292F403CF704}"/>
              </a:ext>
            </a:extLst>
          </p:cNvPr>
          <p:cNvSpPr txBox="1"/>
          <p:nvPr/>
        </p:nvSpPr>
        <p:spPr>
          <a:xfrm>
            <a:off x="1019175" y="2580483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Script PHP delimitado por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&lt;?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php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e ?&gt;.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de fechamento ?&gt; não é obrigatória.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Um mesmo script PHP pode conter código estruturado e orientado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Pode incluir código de marcação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Código PHP entre 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de abertura e fechamento no caso de mesclar com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Extensões possíveis para scripts PHP incluem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php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", "php3", "php4" e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phtml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 (atualmente em desuso).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524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PHP: uma linguagem de programação server </a:t>
            </a:r>
            <a:r>
              <a:rPr lang="pt-BR" dirty="0" err="1"/>
              <a:t>side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Sintaxe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3B5D13-EB60-C2BF-82F9-E13D6B6B1F00}"/>
              </a:ext>
            </a:extLst>
          </p:cNvPr>
          <p:cNvSpPr txBox="1"/>
          <p:nvPr/>
        </p:nvSpPr>
        <p:spPr>
          <a:xfrm>
            <a:off x="1028411" y="2478796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Variáveis.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Tipos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Operadores condicionais.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Laços de repetição.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Funções e métodos.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F2EDB2F5-3625-B066-EF1A-68B00F4C7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BAA6DA1-7BF1-A712-E66C-CDC3F6D07E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ambiente internet: cliente X servidor e as tecnologias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C10A5E-2977-8F5A-4A31-B6DDE29EB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6" r="32120"/>
          <a:stretch/>
        </p:blipFill>
        <p:spPr>
          <a:xfrm>
            <a:off x="8148638" y="-1"/>
            <a:ext cx="4043362" cy="6868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8424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PHP: uma linguagem de programação server </a:t>
            </a:r>
            <a:r>
              <a:rPr lang="pt-BR" dirty="0" err="1"/>
              <a:t>side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Inclusão de scripts dentro de scripts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3B5D13-EB60-C2BF-82F9-E13D6B6B1F00}"/>
              </a:ext>
            </a:extLst>
          </p:cNvPr>
          <p:cNvSpPr txBox="1"/>
          <p:nvPr/>
        </p:nvSpPr>
        <p:spPr>
          <a:xfrm>
            <a:off x="1028411" y="2755795"/>
            <a:ext cx="10153650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PHP permite a inclusão de um script dentro de outro.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Útil para o paradigma de orientação a objetos com diversas classes em diferentes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Facilita o uso de classes, métodos ou atributos em um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Funções para inclusão: Include, Require,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Include_once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Require_once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195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Páginas dinâmicas e acesso a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Páginas dinâmicas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02847E-F5B9-1711-916E-2B7C281C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312988"/>
            <a:ext cx="8801100" cy="2943225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950AEB96-627E-41A2-5785-939F8D621CBB}"/>
              </a:ext>
            </a:extLst>
          </p:cNvPr>
          <p:cNvGrpSpPr/>
          <p:nvPr/>
        </p:nvGrpSpPr>
        <p:grpSpPr>
          <a:xfrm>
            <a:off x="1649267" y="5363934"/>
            <a:ext cx="8591658" cy="415499"/>
            <a:chOff x="1800171" y="4191426"/>
            <a:chExt cx="8591658" cy="415499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35C91681-BDDE-BBF5-CAAF-A82FC7409320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8566257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D91E013-4D50-A220-D664-E82447BBC01F}"/>
                </a:ext>
              </a:extLst>
            </p:cNvPr>
            <p:cNvSpPr txBox="1"/>
            <p:nvPr/>
          </p:nvSpPr>
          <p:spPr>
            <a:xfrm>
              <a:off x="1800171" y="4191426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effectLst/>
                </a:rPr>
                <a:t>Comparativo entre páginas estáticas e dinâmicas.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76786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Páginas dinâmicas e acesso a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A863A8-9AA2-641A-8F1E-743FE3EAE794}"/>
              </a:ext>
            </a:extLst>
          </p:cNvPr>
          <p:cNvSpPr txBox="1"/>
          <p:nvPr/>
        </p:nvSpPr>
        <p:spPr>
          <a:xfrm>
            <a:off x="1028411" y="2321867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Ambiente web: cliente e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Lado servidor: banco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Banco de dados: repositório de informações.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SGBD: sistemas gerenciadores de bancos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SGBD monta estrutura do banco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Necessidade de linguagem server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side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(ex.: PHP) para acessar e exibir dados.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077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Páginas dinâmicas e acesso a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Formas de acesso a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3A0C795-7C39-B366-FE80-BD55A4FA8872}"/>
              </a:ext>
            </a:extLst>
          </p:cNvPr>
          <p:cNvGrpSpPr/>
          <p:nvPr/>
        </p:nvGrpSpPr>
        <p:grpSpPr>
          <a:xfrm>
            <a:off x="2737134" y="2387797"/>
            <a:ext cx="6637372" cy="2978527"/>
            <a:chOff x="1019174" y="1676603"/>
            <a:chExt cx="6637372" cy="297852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63E02D1-62B3-8437-4E1F-DDD44D650044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78527"/>
              <a:chOff x="1019174" y="1676603"/>
              <a:chExt cx="3121093" cy="2978527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765C73F3-B2A9-F2E8-FB9E-78A010BEF12F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D8AC1B5-A991-2607-7720-8B8723545599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A partir do HTML</a:t>
                </a:r>
                <a:endParaRPr lang="pt-BR" b="1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B8B290A-5679-9184-7D5A-C6100FB8D22F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Uma das maneiras mais comuns de enviar e recuperar dados a partir do HTML é fazendo uso de formulários.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EBE2DE9B-E63B-A1C8-557F-B61E4DA26710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78527"/>
              <a:chOff x="4535453" y="1676603"/>
              <a:chExt cx="3121093" cy="2978527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5837C014-F265-42BE-B97A-9422F633214C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25EBD86-6846-D298-8B26-76177F839932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A partir do Java Script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1B789D6-65A5-1FE0-6C70-B8960DDFAF3A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Possui, essencialmente, duas formas para se comunicar com linguagens do lado servidor: por meio das APIs (</a:t>
                </a:r>
                <a:r>
                  <a:rPr lang="pt-BR" sz="1600" i="1" dirty="0" err="1">
                    <a:solidFill>
                      <a:schemeClr val="bg2">
                        <a:lumMod val="25000"/>
                      </a:schemeClr>
                    </a:solidFill>
                  </a:rPr>
                  <a:t>Application</a:t>
                </a:r>
                <a:r>
                  <a:rPr lang="pt-BR" sz="1600" i="1" dirty="0">
                    <a:solidFill>
                      <a:schemeClr val="bg2">
                        <a:lumMod val="25000"/>
                      </a:schemeClr>
                    </a:solidFill>
                  </a:rPr>
                  <a:t> Programming Interfac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e)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XMLHttpRequest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 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Fetch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 API.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9076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B46D4630-6337-DD64-E801-576125155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Linguagem de marcação de </a:t>
            </a:r>
            <a:r>
              <a:rPr lang="pt-BR" dirty="0" err="1"/>
              <a:t>hypertexto</a:t>
            </a:r>
            <a:r>
              <a:rPr lang="pt-BR" dirty="0"/>
              <a:t> - 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F45810-4FDD-D94C-B332-B6A4E1650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1" t="-463" r="7058" b="-1"/>
          <a:stretch/>
        </p:blipFill>
        <p:spPr>
          <a:xfrm>
            <a:off x="8148638" y="-9235"/>
            <a:ext cx="4043362" cy="6867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31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 de uma página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princípio da HTML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F0429C-B33F-2261-80AE-924200808565}"/>
              </a:ext>
            </a:extLst>
          </p:cNvPr>
          <p:cNvSpPr txBox="1"/>
          <p:nvPr/>
        </p:nvSpPr>
        <p:spPr>
          <a:xfrm>
            <a:off x="1028411" y="2322224"/>
            <a:ext cx="10153650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HTML: junção de SGML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HyTime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SGML: Standard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Generalized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Markup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Language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(padrão ISO).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HyTime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: padrão ISO para hiperdocumentos hipermídia.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HyTime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descreve estrutura e conteúdo de hiperdocumentos.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Inicialmente mantida pelo IETF (Internet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Engineering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Task Force).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 partir de 1996 mantida pelo W3C (World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Wide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Web Consortium).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Ganhou status de norma internacional (ISO/IEC) em 2000.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21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 de uma página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 evolução da HTML: versões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908B8F1-A26D-903A-929F-D37A8309D1BC}"/>
              </a:ext>
            </a:extLst>
          </p:cNvPr>
          <p:cNvGrpSpPr/>
          <p:nvPr/>
        </p:nvGrpSpPr>
        <p:grpSpPr>
          <a:xfrm>
            <a:off x="1019175" y="2944047"/>
            <a:ext cx="10082935" cy="1738789"/>
            <a:chOff x="799745" y="2264253"/>
            <a:chExt cx="10373080" cy="173878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1FA50A2-72FC-BB2F-E3D0-F7A236129472}"/>
                </a:ext>
              </a:extLst>
            </p:cNvPr>
            <p:cNvSpPr txBox="1"/>
            <p:nvPr/>
          </p:nvSpPr>
          <p:spPr>
            <a:xfrm>
              <a:off x="1019175" y="2332071"/>
              <a:ext cx="1015365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effectLst/>
                </a:rPr>
                <a:t>Ao longo dos anos, a HTML tem passado por uma série de aperfeiçoamentos. Tal processo é liderado pelo W3C. Desde a sua criação, a HTML teve diferentes versões: HTML, HTML 2.0, HTML 3.2, HTML 4.01, XHTML, HTML 5, HTML 5.1 e HTML 5.2.</a:t>
              </a:r>
              <a:endParaRPr lang="pt-BR" sz="2400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C97136E-C902-FF53-F640-801FD4E70638}"/>
                </a:ext>
              </a:extLst>
            </p:cNvPr>
            <p:cNvSpPr/>
            <p:nvPr/>
          </p:nvSpPr>
          <p:spPr>
            <a:xfrm>
              <a:off x="799745" y="2264253"/>
              <a:ext cx="72750" cy="173878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5407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Definição de tipos de documento - DTD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2CBF0C-81FD-A257-A071-A0250D448EAD}"/>
              </a:ext>
            </a:extLst>
          </p:cNvPr>
          <p:cNvSpPr txBox="1"/>
          <p:nvPr/>
        </p:nvSpPr>
        <p:spPr>
          <a:xfrm>
            <a:off x="1019175" y="2322134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HTML: inicialmente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para marcações simples.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Primeiras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para elementos como títulos e parágrafos.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Expansão rápida da Web e lançamento do navegador Mosaic.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Necessidade de novas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para marcações mais complexas.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Diferentes navegadores implementavam padrões próprios.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W3C criou DTD (Definição de Tipos de Documentos) para padronização.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86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Definição de tipos de documento - DTD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Utilizando </a:t>
            </a:r>
            <a:r>
              <a:rPr lang="pt-BR" dirty="0" err="1"/>
              <a:t>Doctypes</a:t>
            </a:r>
            <a:r>
              <a:rPr lang="pt-BR" dirty="0"/>
              <a:t> – </a:t>
            </a:r>
            <a:r>
              <a:rPr lang="pt-BR" dirty="0" err="1"/>
              <a:t>Document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6DBE490-457C-FC5A-8819-A4A7188D163F}"/>
              </a:ext>
            </a:extLst>
          </p:cNvPr>
          <p:cNvGrpSpPr/>
          <p:nvPr/>
        </p:nvGrpSpPr>
        <p:grpSpPr>
          <a:xfrm>
            <a:off x="1019174" y="2387797"/>
            <a:ext cx="10148156" cy="2978527"/>
            <a:chOff x="1019174" y="1676603"/>
            <a:chExt cx="10148156" cy="297852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EFAD1BCB-51E6-9D96-6C5E-3BEC0ECDBCD6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78527"/>
              <a:chOff x="1019174" y="1676603"/>
              <a:chExt cx="3121093" cy="2978527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F3CF988A-E292-FCEF-5553-EB4083F53403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F1B2561-2984-D044-FEB0-DFF3D3EACE14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Strict</a:t>
                </a:r>
                <a:endParaRPr lang="pt-BR" b="1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F23C8D4-C942-A3A5-E1AC-BE2FB59E29D2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Determinava uma série de restrições e exigências.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F6497CA-8A66-A2E6-B905-2D8261814986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78527"/>
              <a:chOff x="4535453" y="1676603"/>
              <a:chExt cx="3121093" cy="297852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300F5F9-E4C2-AAC0-E8D5-269A4E10F3AB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A262820-81E0-AB79-5D3C-FD0DCE3BC34B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/>
                  <a:t>Transitional</a:t>
                </a:r>
                <a:endParaRPr lang="pt-BR" b="1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94FCFE3-08BB-42A3-2353-58753DD95CEC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Mais maleável em relação aos atributos de apresentação, além de possibilitar a utilização de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tags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 obsoletas.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6071EE99-04EC-004C-6D8E-313609C1DA88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978527"/>
              <a:chOff x="8046237" y="1676603"/>
              <a:chExt cx="3121093" cy="2978527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06B6A81B-A311-DFE3-3A28-3A91F06905A3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01B7F11-9854-94FF-DF48-FF35F4924FB2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Frameset</a:t>
                </a:r>
                <a:endParaRPr lang="pt-BR" b="1" dirty="0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BD9B605-A472-CB16-E30D-190A8CF0EA0D}"/>
                  </a:ext>
                </a:extLst>
              </p:cNvPr>
              <p:cNvSpPr txBox="1"/>
              <p:nvPr/>
            </p:nvSpPr>
            <p:spPr>
              <a:xfrm>
                <a:off x="8260880" y="2592052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Tag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obsoleta da HTML4 usada para combinar múltiplos frames e exibi-los como numa única página.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2231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 de uma página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Elementos obrigatórios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53F3F23-C750-B0AD-08F0-E3C65604D08F}"/>
              </a:ext>
            </a:extLst>
          </p:cNvPr>
          <p:cNvGrpSpPr/>
          <p:nvPr/>
        </p:nvGrpSpPr>
        <p:grpSpPr>
          <a:xfrm>
            <a:off x="1096069" y="2349641"/>
            <a:ext cx="10076756" cy="2814111"/>
            <a:chOff x="357164" y="600785"/>
            <a:chExt cx="10815661" cy="281411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7D71CDB-2254-3D85-8EEE-72C2DFB1D0FB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578941"/>
              <a:chOff x="357164" y="835955"/>
              <a:chExt cx="454941" cy="257894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B2536429-E637-8F7E-8A60-713742E113FF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6560DC30-F4F8-FCEA-3BF4-190FCB6B3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12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eta: para a Direita 11">
                <a:extLst>
                  <a:ext uri="{FF2B5EF4-FFF2-40B4-BE49-F238E27FC236}">
                    <a16:creationId xmlns:a16="http://schemas.microsoft.com/office/drawing/2014/main" id="{F71678CD-0852-9EDB-4C03-A5B83502D287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C3A78BC5-C4F4-7C54-264B-07C1324D9951}"/>
                </a:ext>
              </a:extLst>
            </p:cNvPr>
            <p:cNvSpPr/>
            <p:nvPr/>
          </p:nvSpPr>
          <p:spPr>
            <a:xfrm>
              <a:off x="1041400" y="600785"/>
              <a:ext cx="10131425" cy="975450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56DD3D9-54B2-4593-A00F-8ED5CA43FCAB}"/>
                </a:ext>
              </a:extLst>
            </p:cNvPr>
            <p:cNvSpPr txBox="1"/>
            <p:nvPr/>
          </p:nvSpPr>
          <p:spPr>
            <a:xfrm>
              <a:off x="1232462" y="1044108"/>
              <a:ext cx="9638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A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tag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inicial, após a declaração do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Doctype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, é a &lt;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html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&gt;. Tal elemento é a </a:t>
              </a:r>
              <a:r>
                <a:rPr lang="pt-BR" b="1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raiz do documento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35E9162-D79D-7357-148E-9E377622E719}"/>
                </a:ext>
              </a:extLst>
            </p:cNvPr>
            <p:cNvSpPr txBox="1"/>
            <p:nvPr/>
          </p:nvSpPr>
          <p:spPr>
            <a:xfrm>
              <a:off x="1232462" y="64885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Raiz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6851073-70D2-A580-F433-91F1EE12D171}"/>
              </a:ext>
            </a:extLst>
          </p:cNvPr>
          <p:cNvGrpSpPr/>
          <p:nvPr/>
        </p:nvGrpSpPr>
        <p:grpSpPr>
          <a:xfrm>
            <a:off x="1096069" y="3509103"/>
            <a:ext cx="10076756" cy="1044425"/>
            <a:chOff x="357164" y="582309"/>
            <a:chExt cx="10815661" cy="104442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F4E2249-43C9-5A5C-59A2-3B2B11708DEF}"/>
                </a:ext>
              </a:extLst>
            </p:cNvPr>
            <p:cNvGrpSpPr/>
            <p:nvPr/>
          </p:nvGrpSpPr>
          <p:grpSpPr>
            <a:xfrm>
              <a:off x="357164" y="835955"/>
              <a:ext cx="454941" cy="454941"/>
              <a:chOff x="357164" y="835955"/>
              <a:chExt cx="454941" cy="45494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F0F20D0-B8B0-C41F-B7AF-BE35BA651E84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Seta: para a Direita 18">
                <a:extLst>
                  <a:ext uri="{FF2B5EF4-FFF2-40B4-BE49-F238E27FC236}">
                    <a16:creationId xmlns:a16="http://schemas.microsoft.com/office/drawing/2014/main" id="{0DB6FBF3-5E75-2DB4-3E2C-0D481414518E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8086329C-CFEE-E20B-148E-CFCA6F2031D9}"/>
                </a:ext>
              </a:extLst>
            </p:cNvPr>
            <p:cNvSpPr/>
            <p:nvPr/>
          </p:nvSpPr>
          <p:spPr>
            <a:xfrm>
              <a:off x="1041400" y="582309"/>
              <a:ext cx="10131425" cy="1044425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8FA6180-44D1-896F-84C4-344C9453031F}"/>
                </a:ext>
              </a:extLst>
            </p:cNvPr>
            <p:cNvSpPr txBox="1"/>
            <p:nvPr/>
          </p:nvSpPr>
          <p:spPr>
            <a:xfrm>
              <a:off x="1232462" y="1101850"/>
              <a:ext cx="9638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A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tag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&lt;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head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&gt; é chamada de </a:t>
              </a:r>
              <a:r>
                <a:rPr lang="pt-BR" b="1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cabeçalho do documento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A066FA7-431E-5730-E1FB-1164E076B9E1}"/>
                </a:ext>
              </a:extLst>
            </p:cNvPr>
            <p:cNvSpPr txBox="1"/>
            <p:nvPr/>
          </p:nvSpPr>
          <p:spPr>
            <a:xfrm>
              <a:off x="1232462" y="66568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Cabeçalho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D108FF1-2B6D-A7D7-E920-0A12238511D2}"/>
              </a:ext>
            </a:extLst>
          </p:cNvPr>
          <p:cNvGrpSpPr/>
          <p:nvPr/>
        </p:nvGrpSpPr>
        <p:grpSpPr>
          <a:xfrm>
            <a:off x="1109927" y="4751391"/>
            <a:ext cx="10076756" cy="1298428"/>
            <a:chOff x="357164" y="582310"/>
            <a:chExt cx="10815661" cy="1298428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66E05A57-7F5C-1137-3842-3D4E3E8B7939}"/>
                </a:ext>
              </a:extLst>
            </p:cNvPr>
            <p:cNvGrpSpPr/>
            <p:nvPr/>
          </p:nvGrpSpPr>
          <p:grpSpPr>
            <a:xfrm>
              <a:off x="357164" y="835955"/>
              <a:ext cx="454941" cy="454941"/>
              <a:chOff x="357164" y="835955"/>
              <a:chExt cx="454941" cy="454941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4C164684-7804-8583-0BB9-C362EE615426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Seta: para a Direita 25">
                <a:extLst>
                  <a:ext uri="{FF2B5EF4-FFF2-40B4-BE49-F238E27FC236}">
                    <a16:creationId xmlns:a16="http://schemas.microsoft.com/office/drawing/2014/main" id="{D30823B7-470B-352A-0F3A-F7C4FAFB7FC9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39218056-A344-EE18-A9CD-F9011B408130}"/>
                </a:ext>
              </a:extLst>
            </p:cNvPr>
            <p:cNvSpPr/>
            <p:nvPr/>
          </p:nvSpPr>
          <p:spPr>
            <a:xfrm>
              <a:off x="1041400" y="582310"/>
              <a:ext cx="10131425" cy="1298428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1F3087F-5F55-E45C-062A-CC9A95274F53}"/>
                </a:ext>
              </a:extLst>
            </p:cNvPr>
            <p:cNvSpPr txBox="1"/>
            <p:nvPr/>
          </p:nvSpPr>
          <p:spPr>
            <a:xfrm>
              <a:off x="1232462" y="1101850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Logo abaixo do cabeçalho deve ser inserida a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tag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&lt;body&gt;. Esta é responsável pela </a:t>
              </a:r>
              <a:r>
                <a:rPr lang="pt-BR" b="1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estruturação do documento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BD1DF0C-AD08-8DAC-BB3D-9788A8029C2A}"/>
                </a:ext>
              </a:extLst>
            </p:cNvPr>
            <p:cNvSpPr txBox="1"/>
            <p:nvPr/>
          </p:nvSpPr>
          <p:spPr>
            <a:xfrm>
              <a:off x="1232462" y="66568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Corpo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76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cliente X servidor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Ambiente cliente X servidor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A4FEF7-3A30-72F0-825F-E2E8D0A4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1884363"/>
            <a:ext cx="7210425" cy="39624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211A256-E6B4-627C-4C13-02F95DC0F3FA}"/>
              </a:ext>
            </a:extLst>
          </p:cNvPr>
          <p:cNvGrpSpPr/>
          <p:nvPr/>
        </p:nvGrpSpPr>
        <p:grpSpPr>
          <a:xfrm>
            <a:off x="2490787" y="5872723"/>
            <a:ext cx="8591658" cy="401077"/>
            <a:chOff x="1800171" y="4205848"/>
            <a:chExt cx="8591658" cy="401077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8B8CB29C-1A7C-DF87-3EC1-CE72B44440A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6876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aixaDeTexto 10">
              <a:extLst>
                <a:ext uri="{FF2B5EF4-FFF2-40B4-BE49-F238E27FC236}">
                  <a16:creationId xmlns:a16="http://schemas.microsoft.com/office/drawing/2014/main" id="{323C4DAD-847A-5276-9A27-16600942B13D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Arquitetura cliente X servidor em uma rede interna.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4302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 de uma página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Elementos básicos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DE285FA-47B2-162B-8940-2BEEF35988AD}"/>
              </a:ext>
            </a:extLst>
          </p:cNvPr>
          <p:cNvSpPr txBox="1"/>
          <p:nvPr/>
        </p:nvSpPr>
        <p:spPr>
          <a:xfrm>
            <a:off x="1019175" y="2322224"/>
            <a:ext cx="1015365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Estrutura composta por seções: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6415BC6-7307-5519-F13A-47D9B06F12BF}"/>
              </a:ext>
            </a:extLst>
          </p:cNvPr>
          <p:cNvGrpSpPr/>
          <p:nvPr/>
        </p:nvGrpSpPr>
        <p:grpSpPr>
          <a:xfrm>
            <a:off x="1019175" y="3343564"/>
            <a:ext cx="1930196" cy="1006764"/>
            <a:chOff x="3449604" y="1927834"/>
            <a:chExt cx="2560601" cy="1694871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3F845647-B0CD-B094-E387-1957DFAE5CB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50A2BE1B-9B30-B51F-7215-C7D879273302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Cabeçalho</a:t>
              </a:r>
              <a:endParaRPr lang="pt-BR" b="1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F2B4DA3-38F4-B9AB-B89C-871F2A886BD9}"/>
              </a:ext>
            </a:extLst>
          </p:cNvPr>
          <p:cNvGrpSpPr/>
          <p:nvPr/>
        </p:nvGrpSpPr>
        <p:grpSpPr>
          <a:xfrm>
            <a:off x="3078714" y="3343564"/>
            <a:ext cx="1930196" cy="1006764"/>
            <a:chOff x="3449604" y="1927834"/>
            <a:chExt cx="2560601" cy="1694871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237A5B72-8A22-6D93-CBC6-2A40CFAC8C96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F5D5514-D1B9-42A8-BD3F-AEAE973A9B00}"/>
                </a:ext>
              </a:extLst>
            </p:cNvPr>
            <p:cNvSpPr txBox="1"/>
            <p:nvPr/>
          </p:nvSpPr>
          <p:spPr>
            <a:xfrm>
              <a:off x="3621191" y="2212077"/>
              <a:ext cx="2217426" cy="1088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Barra de navegação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828F2E1-086C-4344-53FC-AC4D98ED8C3F}"/>
              </a:ext>
            </a:extLst>
          </p:cNvPr>
          <p:cNvGrpSpPr/>
          <p:nvPr/>
        </p:nvGrpSpPr>
        <p:grpSpPr>
          <a:xfrm>
            <a:off x="5138253" y="3343564"/>
            <a:ext cx="1930196" cy="1006764"/>
            <a:chOff x="3449604" y="1927834"/>
            <a:chExt cx="2560601" cy="1694871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0CA958E5-5EB6-724F-719A-6CBCCFF12159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AF3E9812-93FD-E64E-0FB9-8929964CC0E6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Conteúdo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CACE188-2820-B2F4-CB81-755E1829A187}"/>
              </a:ext>
            </a:extLst>
          </p:cNvPr>
          <p:cNvGrpSpPr/>
          <p:nvPr/>
        </p:nvGrpSpPr>
        <p:grpSpPr>
          <a:xfrm>
            <a:off x="7197792" y="3343564"/>
            <a:ext cx="1930196" cy="1006764"/>
            <a:chOff x="3449604" y="1927834"/>
            <a:chExt cx="2560601" cy="1694871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13EF7FE3-00BC-2EAB-DB54-DB634CEF5D52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699417D-300B-6820-9D96-A6EB74FCD2DD}"/>
                </a:ext>
              </a:extLst>
            </p:cNvPr>
            <p:cNvSpPr txBox="1"/>
            <p:nvPr/>
          </p:nvSpPr>
          <p:spPr>
            <a:xfrm>
              <a:off x="3621191" y="2496193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Barra Lateral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3AF91F4-6445-317D-424D-0E4D37233A53}"/>
              </a:ext>
            </a:extLst>
          </p:cNvPr>
          <p:cNvGrpSpPr/>
          <p:nvPr/>
        </p:nvGrpSpPr>
        <p:grpSpPr>
          <a:xfrm>
            <a:off x="9257331" y="3343564"/>
            <a:ext cx="1930196" cy="1006764"/>
            <a:chOff x="3449604" y="1927834"/>
            <a:chExt cx="2560601" cy="1694871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4659CA8C-5135-2CC2-4D56-3E7EF23A9A9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C48918C-6EFA-778F-1598-6932F7A1C145}"/>
                </a:ext>
              </a:extLst>
            </p:cNvPr>
            <p:cNvSpPr txBox="1"/>
            <p:nvPr/>
          </p:nvSpPr>
          <p:spPr>
            <a:xfrm>
              <a:off x="3601687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Rodapé</a:t>
              </a:r>
              <a:endParaRPr lang="pt-BR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55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Funcionamento da HTML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EA67F5-D5AC-124A-51E4-E73757311DF9}"/>
              </a:ext>
            </a:extLst>
          </p:cNvPr>
          <p:cNvSpPr txBox="1"/>
          <p:nvPr/>
        </p:nvSpPr>
        <p:spPr>
          <a:xfrm>
            <a:off x="1019175" y="2320975"/>
            <a:ext cx="10153650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Salvar documento com extensão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html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 ou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htm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Pronto para ser lido por um navegador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Conteúdo visível no navegador, não o código ou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Processo de interpretação e renderização ao exibir a página Web.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32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Tags HTML básicas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Aprofundando o conceito de </a:t>
            </a:r>
            <a:r>
              <a:rPr lang="pt-BR" dirty="0" err="1"/>
              <a:t>tags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13700CF-CBFD-E1A8-D4A8-8B9FFB352667}"/>
              </a:ext>
            </a:extLst>
          </p:cNvPr>
          <p:cNvGrpSpPr/>
          <p:nvPr/>
        </p:nvGrpSpPr>
        <p:grpSpPr>
          <a:xfrm>
            <a:off x="1019175" y="2944047"/>
            <a:ext cx="10082935" cy="1440000"/>
            <a:chOff x="799745" y="2264253"/>
            <a:chExt cx="10373080" cy="144000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2F0F09D-02A6-DD72-6779-7316459DBAE7}"/>
                </a:ext>
              </a:extLst>
            </p:cNvPr>
            <p:cNvSpPr txBox="1"/>
            <p:nvPr/>
          </p:nvSpPr>
          <p:spPr>
            <a:xfrm>
              <a:off x="1019175" y="2332071"/>
              <a:ext cx="101536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/>
                <a:t>T</a:t>
              </a:r>
              <a:r>
                <a:rPr lang="pt-BR" sz="2400" dirty="0">
                  <a:effectLst/>
                </a:rPr>
                <a:t>ags são palavras, escritas entre os caracteres de menor “&lt;” e maior “&gt;” e que servem para informar ao navegador a estrutura e o significado do conteúdo inserido em uma página Web.</a:t>
              </a:r>
              <a:endParaRPr lang="pt-BR" sz="2400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C70D7DC-1ED8-467D-40CF-4AA1E2AC29FB}"/>
                </a:ext>
              </a:extLst>
            </p:cNvPr>
            <p:cNvSpPr/>
            <p:nvPr/>
          </p:nvSpPr>
          <p:spPr>
            <a:xfrm>
              <a:off x="799745" y="2264253"/>
              <a:ext cx="66665" cy="14400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181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Declaração de </a:t>
            </a:r>
            <a:r>
              <a:rPr lang="pt-BR" dirty="0" err="1"/>
              <a:t>tags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declarar </a:t>
            </a:r>
            <a:r>
              <a:rPr lang="pt-BR" dirty="0" err="1"/>
              <a:t>tags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678008-8FA9-7A7F-0964-BDEE8DE1E1E5}"/>
              </a:ext>
            </a:extLst>
          </p:cNvPr>
          <p:cNvSpPr txBox="1"/>
          <p:nvPr/>
        </p:nvSpPr>
        <p:spPr>
          <a:xfrm>
            <a:off x="1028411" y="2321072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Tags são padronizadas pelo W3C.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Não é possível criar as próprias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são escritas entre sinais de menor e maior.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Toda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deve ser obrigatoriamente fechada.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O fechamento é feito repetindo a declaração da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com uma barra "/" antes do nome.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4283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e composição das </a:t>
            </a:r>
            <a:r>
              <a:rPr lang="pt-BR" dirty="0" err="1"/>
              <a:t>tags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4FE71BE-9573-1707-E263-A3B4D2AD1DE0}"/>
              </a:ext>
            </a:extLst>
          </p:cNvPr>
          <p:cNvGrpSpPr/>
          <p:nvPr/>
        </p:nvGrpSpPr>
        <p:grpSpPr>
          <a:xfrm>
            <a:off x="2811030" y="2847389"/>
            <a:ext cx="1930196" cy="1006764"/>
            <a:chOff x="3449604" y="1927834"/>
            <a:chExt cx="2560601" cy="1694871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73D31EC7-9B81-933E-BCCB-B2A2148EE962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D02FA96-73C0-E167-A793-28BB3F2F23B0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Estruturais</a:t>
              </a:r>
              <a:endParaRPr lang="pt-BR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7FEAB66-B6A9-585A-EB68-F70DF0348B92}"/>
              </a:ext>
            </a:extLst>
          </p:cNvPr>
          <p:cNvGrpSpPr/>
          <p:nvPr/>
        </p:nvGrpSpPr>
        <p:grpSpPr>
          <a:xfrm>
            <a:off x="5249260" y="2854037"/>
            <a:ext cx="1930196" cy="1006764"/>
            <a:chOff x="3449604" y="1927834"/>
            <a:chExt cx="2560601" cy="1694871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6CB59B62-48EA-AFBE-4181-C40F5C5D67D2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685C076-52D3-A9E8-8A43-06FBE4149D9E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Textuais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92D0BFB-F6AD-5797-068D-133DDEEB1123}"/>
              </a:ext>
            </a:extLst>
          </p:cNvPr>
          <p:cNvGrpSpPr/>
          <p:nvPr/>
        </p:nvGrpSpPr>
        <p:grpSpPr>
          <a:xfrm>
            <a:off x="7687490" y="2854037"/>
            <a:ext cx="1930196" cy="1006764"/>
            <a:chOff x="3449604" y="1927834"/>
            <a:chExt cx="2560601" cy="1694871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E9D194A-0186-392D-FBAF-75C8553166A9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9DF4DF1-62EF-AD2A-878A-296F3FB3BE35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Semânticas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13146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e composição das </a:t>
            </a:r>
            <a:r>
              <a:rPr lang="pt-BR" dirty="0" err="1"/>
              <a:t>tags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Tags de formatação &lt;</a:t>
            </a:r>
            <a:r>
              <a:rPr lang="pt-BR" dirty="0" err="1"/>
              <a:t>strong</a:t>
            </a:r>
            <a:r>
              <a:rPr lang="pt-BR" dirty="0"/>
              <a:t>&gt; e &lt;em&gt; </a:t>
            </a:r>
            <a:r>
              <a:rPr lang="pt-BR" dirty="0" err="1"/>
              <a:t>vs</a:t>
            </a:r>
            <a:r>
              <a:rPr lang="pt-BR" dirty="0"/>
              <a:t> &lt;b&gt; e &lt;i&gt;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DF3B78-4325-F76C-1C78-CF8C2D073CBD}"/>
              </a:ext>
            </a:extLst>
          </p:cNvPr>
          <p:cNvSpPr txBox="1"/>
          <p:nvPr/>
        </p:nvSpPr>
        <p:spPr>
          <a:xfrm>
            <a:off x="1019175" y="2322224"/>
            <a:ext cx="10153650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 última versão HTML suporta algumas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para formatação visual de conteúdo.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Quatro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merecem atenção especial: &lt;b&gt;,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strong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&gt;, &lt;i&gt;, &lt;em&gt;.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&lt;b&gt; aplica negrito,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strong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aplica negrito e marca como importante.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&lt;i&gt; aplica itálico, &lt;em&gt; aplica itálico e dá ênfase.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Diferença semântica entre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strong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e &lt;em&gt; é perceptível em dispositivos de leitura de tela.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Tags obsoletas devem ser evitadas devido a possíveis desconfigurações e falta de suporte futuro.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3441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pt-BR" b="0" i="0" dirty="0">
                <a:effectLst/>
                <a:latin typeface="var(--text-font-family-heading)"/>
              </a:rPr>
              <a:t>Listas na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5B2F8BD-58EC-433F-FEFF-7B08A86430DD}"/>
              </a:ext>
            </a:extLst>
          </p:cNvPr>
          <p:cNvGrpSpPr/>
          <p:nvPr/>
        </p:nvGrpSpPr>
        <p:grpSpPr>
          <a:xfrm>
            <a:off x="1024669" y="2637179"/>
            <a:ext cx="10148156" cy="2599839"/>
            <a:chOff x="1019174" y="1676603"/>
            <a:chExt cx="10148156" cy="259983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DD42AF5F-D3BF-5F7B-535E-D2BA3F9A5646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599839"/>
              <a:chOff x="1019174" y="1676603"/>
              <a:chExt cx="3121093" cy="2599839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BBF0B7C3-B7B0-8DAB-A0AB-9D4330B14D91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59983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5046B34-3525-D959-AC12-57205F891294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Ordenadas</a:t>
                </a:r>
                <a:endParaRPr lang="pt-BR" b="1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A122138-DAA1-191E-A41B-0A033158E8BF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Usadas quando desejamos listar dados com a necessidade de representar a sua ordenação de forma numérica ou alfabética.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5637AB4-C4DF-A48E-9303-208D915C9577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599839"/>
              <a:chOff x="4535453" y="1676603"/>
              <a:chExt cx="3121093" cy="2599839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B7A6C84-01A4-0B3E-3053-3F04A1A02E54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59983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FC729EE-BDF1-9B9C-96C8-F1EC9034E320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Não ordenadas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E9DDC02-895B-DD0F-19E5-A560AC202231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Usadas quando não há necessidade de listar ordenadamente.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7AE2C1A-C81C-8126-D6C8-22FEC05FC7B5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599839"/>
              <a:chOff x="8046237" y="1676603"/>
              <a:chExt cx="3121093" cy="2599839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4A9F3AE9-E388-54B4-71EE-850EB201BD2B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59983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DF61308-5958-709C-8365-9E2D5E6EFE23}"/>
                  </a:ext>
                </a:extLst>
              </p:cNvPr>
              <p:cNvSpPr txBox="1"/>
              <p:nvPr/>
            </p:nvSpPr>
            <p:spPr>
              <a:xfrm>
                <a:off x="8260880" y="1949662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De definição</a:t>
                </a:r>
                <a:endParaRPr lang="pt-BR" b="1" dirty="0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93443C3-2401-BC94-01DF-312EB03395F8}"/>
                  </a:ext>
                </a:extLst>
              </p:cNvPr>
              <p:cNvSpPr txBox="1"/>
              <p:nvPr/>
            </p:nvSpPr>
            <p:spPr>
              <a:xfrm>
                <a:off x="8260880" y="2592052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Usadas quando precisamos listar itens e atribuirmos uma descrição a eles.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0082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Tabelas na 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948A37-8524-6422-2629-A00635D36E10}"/>
              </a:ext>
            </a:extLst>
          </p:cNvPr>
          <p:cNvSpPr txBox="1"/>
          <p:nvPr/>
        </p:nvSpPr>
        <p:spPr>
          <a:xfrm>
            <a:off x="1019175" y="1749395"/>
            <a:ext cx="10153650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Tabelas são usadas para dados tabulares em páginas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Estrutura: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table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é container principal,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para linhas,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para colunas.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é usado para títulos com função semântica, em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Tags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thead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e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tfoot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para cabeçalho e rodapé com função semântica.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Organização padrão: colunas de mesma largura, linhas de mesma altura.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Atributos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rowspan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colspan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expandem linhas ou colunas.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Uso indevido de tabelas fora da função semântica prejudica acessibilidade e peso da página.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219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Mídias na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Mídias: vídeo e áudio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E517AD-9EC8-59BC-EF26-8E015F42DE6F}"/>
              </a:ext>
            </a:extLst>
          </p:cNvPr>
          <p:cNvSpPr txBox="1"/>
          <p:nvPr/>
        </p:nvSpPr>
        <p:spPr>
          <a:xfrm>
            <a:off x="1028410" y="2340521"/>
            <a:ext cx="10904971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Suporte à multimídia na HTML melhorou com o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HTML5 permite incorporar vídeo e áudio de forma simples.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Tags utilizadas: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video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para vídeo, &lt;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audio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&gt; para áudio.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Atributos essenciais, como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src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", indicam endereço do conteúdo.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Atributos específicos como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controls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", "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autoplay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 e "loop" ajudam a controlar e definir comportamentos.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Existem outros atributos disponíveis na especificação do HTML5.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"Media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Events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" são eventos que permitem controle de mídia com Javascript.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049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pt-BR" b="0" i="0" dirty="0">
                <a:effectLst/>
                <a:latin typeface="var(--text-font-family-heading)"/>
              </a:rPr>
              <a:t>Formulários em páginas Web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Formulários: composição e validação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0B8F4D-654F-82CA-9CF8-7F6BFC696FF6}"/>
              </a:ext>
            </a:extLst>
          </p:cNvPr>
          <p:cNvSpPr txBox="1"/>
          <p:nvPr/>
        </p:nvSpPr>
        <p:spPr>
          <a:xfrm>
            <a:off x="1019175" y="2727989"/>
            <a:ext cx="10904971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Formulários são essenciais para interação entre usuários e páginas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Exemplos de uso incluem solicitar informações, serviços, cadastros, reclamações, entre outros.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377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cliente X servidor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Aplicações no modelo cliente X servidor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5F231F-1491-9749-3C3C-6DA7873B5741}"/>
              </a:ext>
            </a:extLst>
          </p:cNvPr>
          <p:cNvSpPr txBox="1"/>
          <p:nvPr/>
        </p:nvSpPr>
        <p:spPr>
          <a:xfrm>
            <a:off x="1019175" y="2506859"/>
            <a:ext cx="10153650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Modelo possibilitou desenvolvimento de aplicações com arquitetura distribuída.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Aplicações baseadas no conceito de desenvolvimento em camadas.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Surgiram modelos de duas, três e quatro (ou N) camadas.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070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 básica do formulário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Estrutura inicial do formulário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611A4CB-F7E1-15BC-0F5A-A3CE54A46753}"/>
              </a:ext>
            </a:extLst>
          </p:cNvPr>
          <p:cNvGrpSpPr/>
          <p:nvPr/>
        </p:nvGrpSpPr>
        <p:grpSpPr>
          <a:xfrm>
            <a:off x="1939149" y="2389290"/>
            <a:ext cx="2560601" cy="1767074"/>
            <a:chOff x="3449604" y="1927834"/>
            <a:chExt cx="2560601" cy="1731064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27AEE962-C81C-8A26-8783-FBF535F8A6B4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4BE940E-788E-45A5-B83E-0EA70E0286DC}"/>
                </a:ext>
              </a:extLst>
            </p:cNvPr>
            <p:cNvSpPr txBox="1"/>
            <p:nvPr/>
          </p:nvSpPr>
          <p:spPr>
            <a:xfrm>
              <a:off x="3621190" y="2201034"/>
              <a:ext cx="2217427" cy="10854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&lt;</a:t>
              </a:r>
              <a:r>
                <a:rPr lang="pt-BR" b="1" dirty="0" err="1">
                  <a:effectLst/>
                </a:rPr>
                <a:t>form</a:t>
              </a:r>
              <a:r>
                <a:rPr lang="pt-BR" b="1" dirty="0">
                  <a:effectLst/>
                </a:rPr>
                <a:t>&gt;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Container principal do formulário.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82ABB0F-7BD3-C6C3-FBF1-33315A4A7CA3}"/>
              </a:ext>
            </a:extLst>
          </p:cNvPr>
          <p:cNvGrpSpPr/>
          <p:nvPr/>
        </p:nvGrpSpPr>
        <p:grpSpPr>
          <a:xfrm>
            <a:off x="4815699" y="2389291"/>
            <a:ext cx="2560601" cy="1767073"/>
            <a:chOff x="3449604" y="1927834"/>
            <a:chExt cx="2560601" cy="173106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4695D6EE-B345-7027-BCA9-6D555FFC0AB5}"/>
                </a:ext>
              </a:extLst>
            </p:cNvPr>
            <p:cNvSpPr/>
            <p:nvPr/>
          </p:nvSpPr>
          <p:spPr>
            <a:xfrm>
              <a:off x="3449604" y="1927834"/>
              <a:ext cx="2560601" cy="17310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726D906-C0E1-C9E1-0F36-5DECCCE873E9}"/>
                </a:ext>
              </a:extLst>
            </p:cNvPr>
            <p:cNvSpPr txBox="1"/>
            <p:nvPr/>
          </p:nvSpPr>
          <p:spPr>
            <a:xfrm>
              <a:off x="3635917" y="2203439"/>
              <a:ext cx="2217427" cy="844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&lt;input&gt;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Campo do formulário. 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D2FB40-4482-C062-71F5-9464DFAEBD34}"/>
              </a:ext>
            </a:extLst>
          </p:cNvPr>
          <p:cNvGrpSpPr/>
          <p:nvPr/>
        </p:nvGrpSpPr>
        <p:grpSpPr>
          <a:xfrm>
            <a:off x="7621183" y="2389290"/>
            <a:ext cx="2560601" cy="1767074"/>
            <a:chOff x="3449604" y="1927834"/>
            <a:chExt cx="2560601" cy="173106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7D08881B-C99D-1C2A-A372-1CAAD929683F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F930469-B8DC-535E-58E6-6C2E1CDF7F2F}"/>
                </a:ext>
              </a:extLst>
            </p:cNvPr>
            <p:cNvSpPr txBox="1"/>
            <p:nvPr/>
          </p:nvSpPr>
          <p:spPr>
            <a:xfrm>
              <a:off x="3621190" y="2097644"/>
              <a:ext cx="2217427" cy="10854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&lt;</a:t>
              </a:r>
              <a:r>
                <a:rPr lang="pt-BR" b="1" dirty="0" err="1"/>
                <a:t>textarea</a:t>
              </a:r>
              <a:r>
                <a:rPr lang="pt-BR" b="1" dirty="0"/>
                <a:t>&gt;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Campo de texto de múltiplas linhas.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C90AB59-B209-F39E-798A-9C7C453957F2}"/>
              </a:ext>
            </a:extLst>
          </p:cNvPr>
          <p:cNvGrpSpPr/>
          <p:nvPr/>
        </p:nvGrpSpPr>
        <p:grpSpPr>
          <a:xfrm>
            <a:off x="1939149" y="4329706"/>
            <a:ext cx="2560601" cy="1767074"/>
            <a:chOff x="3449604" y="1927834"/>
            <a:chExt cx="2560601" cy="1731064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4F8ACE0-B213-776B-EDCF-44448037D797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07A050B-EF71-54E1-2DD4-2233E82E4936}"/>
                </a:ext>
              </a:extLst>
            </p:cNvPr>
            <p:cNvSpPr txBox="1"/>
            <p:nvPr/>
          </p:nvSpPr>
          <p:spPr>
            <a:xfrm>
              <a:off x="3621190" y="2119604"/>
              <a:ext cx="2217427" cy="844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&lt;</a:t>
              </a:r>
              <a:r>
                <a:rPr lang="pt-BR" b="1" dirty="0" err="1">
                  <a:effectLst/>
                </a:rPr>
                <a:t>select</a:t>
              </a:r>
              <a:r>
                <a:rPr lang="pt-BR" b="1" dirty="0">
                  <a:effectLst/>
                </a:rPr>
                <a:t>&gt; e &lt;</a:t>
              </a:r>
              <a:r>
                <a:rPr lang="pt-BR" b="1" dirty="0" err="1">
                  <a:effectLst/>
                </a:rPr>
                <a:t>option</a:t>
              </a:r>
              <a:r>
                <a:rPr lang="pt-BR" b="1" dirty="0">
                  <a:effectLst/>
                </a:rPr>
                <a:t>&gt;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Campos de seleção.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1216F3B-0210-A6AF-43A2-F4AF7BD03D8C}"/>
              </a:ext>
            </a:extLst>
          </p:cNvPr>
          <p:cNvGrpSpPr/>
          <p:nvPr/>
        </p:nvGrpSpPr>
        <p:grpSpPr>
          <a:xfrm>
            <a:off x="4815699" y="4329707"/>
            <a:ext cx="2560601" cy="1767073"/>
            <a:chOff x="3449604" y="1927834"/>
            <a:chExt cx="2560601" cy="173106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3218FB9A-40E2-ACC7-8674-173DA04EC57A}"/>
                </a:ext>
              </a:extLst>
            </p:cNvPr>
            <p:cNvSpPr/>
            <p:nvPr/>
          </p:nvSpPr>
          <p:spPr>
            <a:xfrm>
              <a:off x="3449604" y="1927834"/>
              <a:ext cx="2560601" cy="17310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751B98B-9662-E645-D812-8DFD580B990E}"/>
                </a:ext>
              </a:extLst>
            </p:cNvPr>
            <p:cNvSpPr txBox="1"/>
            <p:nvPr/>
          </p:nvSpPr>
          <p:spPr>
            <a:xfrm>
              <a:off x="3621190" y="2033628"/>
              <a:ext cx="2217427" cy="1567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/>
                <a:t>button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Campo de botão. Permite que uma ação seja executada no formulário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ECBEEA6-621F-CA86-70BA-C59BE63A5E1E}"/>
              </a:ext>
            </a:extLst>
          </p:cNvPr>
          <p:cNvGrpSpPr/>
          <p:nvPr/>
        </p:nvGrpSpPr>
        <p:grpSpPr>
          <a:xfrm>
            <a:off x="7621183" y="4329706"/>
            <a:ext cx="2560601" cy="1767074"/>
            <a:chOff x="3449604" y="1927834"/>
            <a:chExt cx="2560601" cy="1731064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54C18CF9-6AD5-4912-74F9-235EF0019B46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0318529-D2E0-C6B0-07D7-F294E04202FD}"/>
                </a:ext>
              </a:extLst>
            </p:cNvPr>
            <p:cNvSpPr txBox="1"/>
            <p:nvPr/>
          </p:nvSpPr>
          <p:spPr>
            <a:xfrm>
              <a:off x="3621190" y="2097644"/>
              <a:ext cx="2217427" cy="1356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Grande para idade gestacional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Usado para definir um título, uma legenda.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7848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Atributos do formulário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atributo “</a:t>
            </a:r>
            <a:r>
              <a:rPr lang="pt-BR" dirty="0" err="1"/>
              <a:t>type</a:t>
            </a:r>
            <a:r>
              <a:rPr lang="pt-BR" dirty="0"/>
              <a:t>”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6D43D19-0B37-21CE-6B72-049D6E038BED}"/>
              </a:ext>
            </a:extLst>
          </p:cNvPr>
          <p:cNvGrpSpPr/>
          <p:nvPr/>
        </p:nvGrpSpPr>
        <p:grpSpPr>
          <a:xfrm>
            <a:off x="1499467" y="2524116"/>
            <a:ext cx="1930196" cy="1006764"/>
            <a:chOff x="3449604" y="1927834"/>
            <a:chExt cx="2560601" cy="1694871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C14782A2-3169-3A7D-66E9-D890D93A98DC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3F79BD3-E738-6B03-F7D9-F15616CC182A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>
                  <a:effectLst/>
                </a:rPr>
                <a:t>Password</a:t>
              </a:r>
              <a:endParaRPr lang="pt-BR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0641EF-20EA-3A98-E5BC-F6B8B63E0F2D}"/>
              </a:ext>
            </a:extLst>
          </p:cNvPr>
          <p:cNvGrpSpPr/>
          <p:nvPr/>
        </p:nvGrpSpPr>
        <p:grpSpPr>
          <a:xfrm>
            <a:off x="3937697" y="2530764"/>
            <a:ext cx="1930196" cy="1006764"/>
            <a:chOff x="3449604" y="1927834"/>
            <a:chExt cx="2560601" cy="169487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11D5CD6-7F06-C164-1AA2-17B1AF18139E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B436B36-B35C-AA26-792A-34B3AFC2EBB1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Hidden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E052F38-4CE6-2F9E-918C-BEAC48E854C4}"/>
              </a:ext>
            </a:extLst>
          </p:cNvPr>
          <p:cNvGrpSpPr/>
          <p:nvPr/>
        </p:nvGrpSpPr>
        <p:grpSpPr>
          <a:xfrm>
            <a:off x="6375927" y="2530764"/>
            <a:ext cx="1930196" cy="1006764"/>
            <a:chOff x="3449604" y="1927834"/>
            <a:chExt cx="2560601" cy="169487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B606DF8-1EA0-2A93-C7E0-F754DCB31954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DC98D19-F28E-65E1-FD87-2CA9531AEF90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Checkbox</a:t>
              </a:r>
              <a:endParaRPr lang="pt-BR" b="1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4C15F6-8343-D894-2C0A-A93DCB9C1B62}"/>
              </a:ext>
            </a:extLst>
          </p:cNvPr>
          <p:cNvGrpSpPr/>
          <p:nvPr/>
        </p:nvGrpSpPr>
        <p:grpSpPr>
          <a:xfrm>
            <a:off x="2972599" y="3754625"/>
            <a:ext cx="1930196" cy="1006764"/>
            <a:chOff x="3449604" y="1927834"/>
            <a:chExt cx="2560601" cy="1694871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2C170BBE-F988-1951-EEB5-86AD3F6D0B3A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A72A6C1-6585-B86F-8912-7AD563C02CE0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>
                  <a:effectLst/>
                </a:rPr>
                <a:t>Submit</a:t>
              </a:r>
              <a:endParaRPr lang="pt-BR" b="1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BE1897C-53E5-E3E8-1E66-9D68E496C507}"/>
              </a:ext>
            </a:extLst>
          </p:cNvPr>
          <p:cNvGrpSpPr/>
          <p:nvPr/>
        </p:nvGrpSpPr>
        <p:grpSpPr>
          <a:xfrm>
            <a:off x="5410829" y="3761273"/>
            <a:ext cx="1930196" cy="1006764"/>
            <a:chOff x="3449604" y="1927834"/>
            <a:chExt cx="2560601" cy="1694871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0E0B5C6B-EC33-1158-23DB-3510C3FAE08C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54B1815-460A-F451-6628-91D9670E05D6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Reset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17F3156-2E15-4655-0405-D52C959A7693}"/>
              </a:ext>
            </a:extLst>
          </p:cNvPr>
          <p:cNvGrpSpPr/>
          <p:nvPr/>
        </p:nvGrpSpPr>
        <p:grpSpPr>
          <a:xfrm>
            <a:off x="7849059" y="3761273"/>
            <a:ext cx="1930196" cy="1006764"/>
            <a:chOff x="3449604" y="1927834"/>
            <a:chExt cx="2560601" cy="1694871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73F8081F-3F9B-A6D7-2CC0-04C2B84DB31E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81E2CFC-BA3C-C08E-049D-466AD014539A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Button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B2A513C-3861-50F9-04AA-D59852A5CB67}"/>
              </a:ext>
            </a:extLst>
          </p:cNvPr>
          <p:cNvGrpSpPr/>
          <p:nvPr/>
        </p:nvGrpSpPr>
        <p:grpSpPr>
          <a:xfrm>
            <a:off x="8814156" y="2522818"/>
            <a:ext cx="1930196" cy="1006764"/>
            <a:chOff x="3449604" y="1927834"/>
            <a:chExt cx="2560601" cy="1694871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77DA189-61F8-704A-F818-A90A8D11DFE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45BBC73-A03D-90D4-71F0-87C019F0BB6F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Radio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55602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Atributos do formulário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Novos atributos e tipos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726E2B-7865-03EF-A476-B4E4872A0411}"/>
              </a:ext>
            </a:extLst>
          </p:cNvPr>
          <p:cNvSpPr txBox="1"/>
          <p:nvPr/>
        </p:nvSpPr>
        <p:spPr>
          <a:xfrm>
            <a:off x="4991390" y="2331940"/>
            <a:ext cx="3060700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Tipos: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tel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datetime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number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35B342-CE8F-1CC1-4371-810DC0186425}"/>
              </a:ext>
            </a:extLst>
          </p:cNvPr>
          <p:cNvSpPr txBox="1"/>
          <p:nvPr/>
        </p:nvSpPr>
        <p:spPr>
          <a:xfrm>
            <a:off x="1028411" y="2318040"/>
            <a:ext cx="306070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Atributos: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laceholder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equired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autofocus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pattern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66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Validação de dados em formulários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Validação de formulários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324AC-D8D6-BE46-1B9F-3C47876B7BFD}"/>
              </a:ext>
            </a:extLst>
          </p:cNvPr>
          <p:cNvSpPr txBox="1"/>
          <p:nvPr/>
        </p:nvSpPr>
        <p:spPr>
          <a:xfrm>
            <a:off x="1023797" y="2872037"/>
            <a:ext cx="10149028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Validade dos dados é tão importante quanto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atributos em formulários.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Estrutura,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tags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atributos visam melhorar a experiência do usuário ao preencher o formulário.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560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Validação de dados em formulários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funciona a validação?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D11D4E-1C68-2199-D1FC-A1CB9C6C5D41}"/>
              </a:ext>
            </a:extLst>
          </p:cNvPr>
          <p:cNvSpPr txBox="1"/>
          <p:nvPr/>
        </p:nvSpPr>
        <p:spPr>
          <a:xfrm>
            <a:off x="1019175" y="2465775"/>
            <a:ext cx="9842789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Validação ocorre no lado cliente e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No lado cliente, a validação ocorre ao submeter o formulário antes de ser enviado ao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Na HTML5, é possível realizar a validação de forma nativa, sem o uso de Javascript.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735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Validação de dados em formulários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Tipos de validação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C2E7708-1D99-F3B9-E63C-D6D3C2B8FF16}"/>
              </a:ext>
            </a:extLst>
          </p:cNvPr>
          <p:cNvSpPr txBox="1"/>
          <p:nvPr/>
        </p:nvSpPr>
        <p:spPr>
          <a:xfrm>
            <a:off x="1019175" y="2465775"/>
            <a:ext cx="9842789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Dois tipos de validação possíveis: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Que verifica se o dado inserido em um campo é consistente com o seu tipo e/ou padrão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pattern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Que verifica se um campo obrigatório foi preenchido.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41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B46D4630-6337-DD64-E801-576125155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Linguagem de marcação e estilos - CSS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F73A64-3880-D2D9-7231-BCE8E6567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3" r="42976"/>
          <a:stretch/>
        </p:blipFill>
        <p:spPr>
          <a:xfrm>
            <a:off x="8148637" y="0"/>
            <a:ext cx="404336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333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Fundamentos da 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a CSS funciona?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0213887-4C78-7598-F0B1-1DD0CC41680C}"/>
              </a:ext>
            </a:extLst>
          </p:cNvPr>
          <p:cNvSpPr txBox="1"/>
          <p:nvPr/>
        </p:nvSpPr>
        <p:spPr>
          <a:xfrm>
            <a:off x="1019175" y="2327276"/>
            <a:ext cx="9842789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CSS é uma linguagem de estilo que controla a apresentação de um documento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Permite alterar forma, posicionamento, cores, fontes, entre outros elementos.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Permite aplicação seletiva de estilos a elementos na página.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Pode ser aplicada em um documento inteiro ou em parte dele.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Mesmo tipo de elemento pode ter estilos diferentes ao longo do documento.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392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Fundamentos da 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Sintaxe da CSS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97804D-626F-26DA-0C7E-C35C8D039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58" y="2073564"/>
            <a:ext cx="7377484" cy="3061854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B6B81E0-A99D-C29F-9628-DC17586C7A1E}"/>
              </a:ext>
            </a:extLst>
          </p:cNvPr>
          <p:cNvGrpSpPr/>
          <p:nvPr/>
        </p:nvGrpSpPr>
        <p:grpSpPr>
          <a:xfrm>
            <a:off x="2581167" y="5352167"/>
            <a:ext cx="8591658" cy="401077"/>
            <a:chOff x="1800171" y="4205848"/>
            <a:chExt cx="8591658" cy="401077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0E4C288B-3936-DB33-7293-D7DFFE146451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6876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10">
              <a:extLst>
                <a:ext uri="{FF2B5EF4-FFF2-40B4-BE49-F238E27FC236}">
                  <a16:creationId xmlns:a16="http://schemas.microsoft.com/office/drawing/2014/main" id="{7D569F9E-2FBB-A44E-62CE-6179E28A2D90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Sintaxe da CSS.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844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Seletores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8D9A71E-0E84-8C98-7A99-08DB9EF1AA23}"/>
              </a:ext>
            </a:extLst>
          </p:cNvPr>
          <p:cNvSpPr txBox="1"/>
          <p:nvPr/>
        </p:nvSpPr>
        <p:spPr>
          <a:xfrm>
            <a:off x="1028411" y="2322224"/>
            <a:ext cx="9842789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Seletores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class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Restrições e boas práticas na utilização do identificador.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Seletores de atributo.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Seletores baseados em relacionamento.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12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cliente X servidor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 de duas camadas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8F5F22-C9CB-5A0E-6286-E66D503F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85" y="2312988"/>
            <a:ext cx="6505575" cy="36957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4B1EE0B8-BB77-475F-3F53-A5B9E92CB016}"/>
              </a:ext>
            </a:extLst>
          </p:cNvPr>
          <p:cNvGrpSpPr/>
          <p:nvPr/>
        </p:nvGrpSpPr>
        <p:grpSpPr>
          <a:xfrm>
            <a:off x="2490787" y="5872723"/>
            <a:ext cx="8591658" cy="401077"/>
            <a:chOff x="1800171" y="4205848"/>
            <a:chExt cx="8591658" cy="40107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64BCBFDA-FB33-BA7E-CEE1-5083CE6E053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6876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10">
              <a:extLst>
                <a:ext uri="{FF2B5EF4-FFF2-40B4-BE49-F238E27FC236}">
                  <a16:creationId xmlns:a16="http://schemas.microsoft.com/office/drawing/2014/main" id="{06E7EEC6-B795-55D8-4870-87827BBAF8B9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Modelo de duas camadas.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0425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Propriedades CSS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46ED0A4-A817-7C60-AEF7-CDF8C7FAE42D}"/>
              </a:ext>
            </a:extLst>
          </p:cNvPr>
          <p:cNvGrpSpPr/>
          <p:nvPr/>
        </p:nvGrpSpPr>
        <p:grpSpPr>
          <a:xfrm>
            <a:off x="1019175" y="2422236"/>
            <a:ext cx="1930196" cy="1006764"/>
            <a:chOff x="3449604" y="1927834"/>
            <a:chExt cx="2560601" cy="1694871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6140AA9D-79A8-896E-32FC-DE357CCEA9A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946520B6-1928-AE4B-4031-8424327D3621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Background</a:t>
              </a:r>
              <a:endParaRPr lang="pt-BR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45FA2E9-6510-F274-9138-7C1BDB756D49}"/>
              </a:ext>
            </a:extLst>
          </p:cNvPr>
          <p:cNvGrpSpPr/>
          <p:nvPr/>
        </p:nvGrpSpPr>
        <p:grpSpPr>
          <a:xfrm>
            <a:off x="3114777" y="2420938"/>
            <a:ext cx="1930196" cy="1006764"/>
            <a:chOff x="3449604" y="1927834"/>
            <a:chExt cx="2560601" cy="169487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C3362D84-1046-B190-96D0-9462C5A550FE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8EECE3A-5D8E-E2FE-18EF-174181A86218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Border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B84A71C-F664-CBD2-37E5-90E5D653595A}"/>
              </a:ext>
            </a:extLst>
          </p:cNvPr>
          <p:cNvGrpSpPr/>
          <p:nvPr/>
        </p:nvGrpSpPr>
        <p:grpSpPr>
          <a:xfrm>
            <a:off x="5216833" y="2420938"/>
            <a:ext cx="1930196" cy="1006764"/>
            <a:chOff x="3449604" y="1927834"/>
            <a:chExt cx="2560601" cy="169487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1EB2814-8511-17FC-5F8B-81E8A094A69D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B037A56-A001-E96C-29C7-D9EFB81C952A}"/>
                </a:ext>
              </a:extLst>
            </p:cNvPr>
            <p:cNvSpPr txBox="1"/>
            <p:nvPr/>
          </p:nvSpPr>
          <p:spPr>
            <a:xfrm>
              <a:off x="3628674" y="2211451"/>
              <a:ext cx="2217426" cy="1088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Top, Bottom, </a:t>
              </a:r>
              <a:r>
                <a:rPr lang="en-US" b="1" dirty="0" err="1"/>
                <a:t>Righ</a:t>
              </a:r>
              <a:r>
                <a:rPr lang="en-US" b="1" dirty="0"/>
                <a:t> e Left</a:t>
              </a:r>
              <a:endParaRPr lang="pt-BR" b="1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F83F41C-45E4-3AD6-B1F9-A1A33AD4E7A8}"/>
              </a:ext>
            </a:extLst>
          </p:cNvPr>
          <p:cNvGrpSpPr/>
          <p:nvPr/>
        </p:nvGrpSpPr>
        <p:grpSpPr>
          <a:xfrm>
            <a:off x="7318889" y="2420938"/>
            <a:ext cx="1930196" cy="1006764"/>
            <a:chOff x="3449604" y="1927834"/>
            <a:chExt cx="2560601" cy="1694871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2E05A2D5-DB4A-F586-CF8F-F8F53E8E8D6A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E68C18E-EE7A-FF2A-5454-D339DD77A731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Color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C57D6CE-BB99-9392-A142-211FCE59A59D}"/>
              </a:ext>
            </a:extLst>
          </p:cNvPr>
          <p:cNvGrpSpPr/>
          <p:nvPr/>
        </p:nvGrpSpPr>
        <p:grpSpPr>
          <a:xfrm>
            <a:off x="9420945" y="2412992"/>
            <a:ext cx="1930196" cy="1006764"/>
            <a:chOff x="3449604" y="1927834"/>
            <a:chExt cx="2560601" cy="1694871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031E711F-7CBD-58C5-7B4B-8019F41F6A8F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F47FC9A-8BA3-FBEA-D801-CE4CB7B942AD}"/>
                </a:ext>
              </a:extLst>
            </p:cNvPr>
            <p:cNvSpPr txBox="1"/>
            <p:nvPr/>
          </p:nvSpPr>
          <p:spPr>
            <a:xfrm>
              <a:off x="3621191" y="1991665"/>
              <a:ext cx="2217426" cy="1554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Font-family</a:t>
              </a:r>
              <a:r>
                <a:rPr lang="pt-BR" b="1" dirty="0"/>
                <a:t>, </a:t>
              </a:r>
              <a:r>
                <a:rPr lang="pt-BR" b="1" dirty="0" err="1"/>
                <a:t>Font-size</a:t>
              </a:r>
              <a:r>
                <a:rPr lang="pt-BR" b="1" dirty="0"/>
                <a:t>, </a:t>
              </a:r>
              <a:r>
                <a:rPr lang="pt-BR" b="1" dirty="0" err="1"/>
                <a:t>Font-weight</a:t>
              </a:r>
              <a:r>
                <a:rPr lang="pt-BR" b="1" dirty="0"/>
                <a:t> etc.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2F2A3F7-5F3E-E3E1-473A-BB373E307CDA}"/>
              </a:ext>
            </a:extLst>
          </p:cNvPr>
          <p:cNvGrpSpPr/>
          <p:nvPr/>
        </p:nvGrpSpPr>
        <p:grpSpPr>
          <a:xfrm>
            <a:off x="1019175" y="3573796"/>
            <a:ext cx="1930196" cy="1006764"/>
            <a:chOff x="3449604" y="1927834"/>
            <a:chExt cx="2560601" cy="1694871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8C75576-C338-F849-D790-91AA19BDA74F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4623E94-1368-301D-9526-9EBA6C757B9A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>
                  <a:effectLst/>
                </a:rPr>
                <a:t>Height</a:t>
              </a:r>
              <a:endParaRPr lang="pt-BR" b="1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E6728CD-51EE-FBD4-44D1-BAF2FDB02723}"/>
              </a:ext>
            </a:extLst>
          </p:cNvPr>
          <p:cNvGrpSpPr/>
          <p:nvPr/>
        </p:nvGrpSpPr>
        <p:grpSpPr>
          <a:xfrm>
            <a:off x="3114777" y="3572498"/>
            <a:ext cx="1930196" cy="1006764"/>
            <a:chOff x="3449604" y="1927834"/>
            <a:chExt cx="2560601" cy="1694871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66460FE5-9D94-85ED-8D50-168F31132B76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24B917-8D41-FACC-6A2C-DB33BAF12A31}"/>
                </a:ext>
              </a:extLst>
            </p:cNvPr>
            <p:cNvSpPr txBox="1"/>
            <p:nvPr/>
          </p:nvSpPr>
          <p:spPr>
            <a:xfrm>
              <a:off x="3621191" y="2196254"/>
              <a:ext cx="2217426" cy="1088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List-style</a:t>
              </a:r>
              <a:r>
                <a:rPr lang="pt-BR" b="1" dirty="0"/>
                <a:t>, </a:t>
              </a:r>
              <a:r>
                <a:rPr lang="pt-BR" b="1" dirty="0" err="1"/>
                <a:t>List-style-image</a:t>
              </a:r>
              <a:r>
                <a:rPr lang="pt-BR" b="1" dirty="0"/>
                <a:t> etc.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F916746-8CDD-317B-164E-481F5ADE20E6}"/>
              </a:ext>
            </a:extLst>
          </p:cNvPr>
          <p:cNvGrpSpPr/>
          <p:nvPr/>
        </p:nvGrpSpPr>
        <p:grpSpPr>
          <a:xfrm>
            <a:off x="5216833" y="3572498"/>
            <a:ext cx="1930196" cy="1006764"/>
            <a:chOff x="3449604" y="1927834"/>
            <a:chExt cx="2560601" cy="1694871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D49C72DA-FCF4-C65C-CE35-5E2759B6342E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9D99F30-0FC8-8777-E91C-E0BBD4497AC1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Margin</a:t>
              </a:r>
              <a:endParaRPr lang="pt-BR" b="1" dirty="0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1700C1D-4EF3-A6CA-1056-F02424DE976F}"/>
              </a:ext>
            </a:extLst>
          </p:cNvPr>
          <p:cNvGrpSpPr/>
          <p:nvPr/>
        </p:nvGrpSpPr>
        <p:grpSpPr>
          <a:xfrm>
            <a:off x="7318889" y="3572498"/>
            <a:ext cx="1930196" cy="1006764"/>
            <a:chOff x="3449604" y="1927834"/>
            <a:chExt cx="2560601" cy="1694871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5418FAB1-CB71-8900-4185-14107FF77C04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2C50117-12AA-68A3-BF3E-EC8C0612D2DF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Padding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F1F3098-FFF7-4A07-A01D-2C8098B58593}"/>
              </a:ext>
            </a:extLst>
          </p:cNvPr>
          <p:cNvGrpSpPr/>
          <p:nvPr/>
        </p:nvGrpSpPr>
        <p:grpSpPr>
          <a:xfrm>
            <a:off x="9420945" y="3564552"/>
            <a:ext cx="1930196" cy="1006764"/>
            <a:chOff x="3449604" y="1927834"/>
            <a:chExt cx="2560601" cy="1694871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E33AF72F-1D2D-3A90-6C52-00DF69856DE0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145B9A-1370-30A1-D3D8-D859C6EAD75C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Position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F29A410-38BC-8167-E046-BC72342B0BB9}"/>
              </a:ext>
            </a:extLst>
          </p:cNvPr>
          <p:cNvGrpSpPr/>
          <p:nvPr/>
        </p:nvGrpSpPr>
        <p:grpSpPr>
          <a:xfrm>
            <a:off x="2949371" y="4724058"/>
            <a:ext cx="1930196" cy="1006764"/>
            <a:chOff x="3449604" y="1927834"/>
            <a:chExt cx="2560601" cy="1694871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1F98225A-706E-94D6-F3AB-38E6AA495BB8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0C1141F-A48D-622C-F569-67AC15A15159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>
                  <a:effectLst/>
                </a:rPr>
                <a:t>Text</a:t>
              </a:r>
              <a:r>
                <a:rPr lang="pt-BR" b="1" dirty="0">
                  <a:effectLst/>
                </a:rPr>
                <a:t>-...</a:t>
              </a:r>
              <a:endParaRPr lang="pt-BR" b="1" dirty="0"/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23322047-4FDC-6799-FDA7-0614BA5BB3BB}"/>
              </a:ext>
            </a:extLst>
          </p:cNvPr>
          <p:cNvGrpSpPr/>
          <p:nvPr/>
        </p:nvGrpSpPr>
        <p:grpSpPr>
          <a:xfrm>
            <a:off x="5044973" y="4722760"/>
            <a:ext cx="1930196" cy="1006764"/>
            <a:chOff x="3449604" y="1927834"/>
            <a:chExt cx="2560601" cy="1694871"/>
          </a:xfrm>
        </p:grpSpPr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6EF155A5-682D-E0A6-026E-335DAF6A88B8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CA605F40-E850-5A52-9F09-D35DDE46EC2F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Width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94FDF73-41FA-E9E7-22D0-76A70DE94E8C}"/>
              </a:ext>
            </a:extLst>
          </p:cNvPr>
          <p:cNvGrpSpPr/>
          <p:nvPr/>
        </p:nvGrpSpPr>
        <p:grpSpPr>
          <a:xfrm>
            <a:off x="7147029" y="4722760"/>
            <a:ext cx="1930196" cy="1006764"/>
            <a:chOff x="3449604" y="1927834"/>
            <a:chExt cx="2560601" cy="1694871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A709387A-03D2-C045-E4AA-871B0704E918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2BA2DBE-D774-6986-DCF2-51DD165E6779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Z-index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9502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CSS e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Integrando a CSS à HTML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432D353-8503-7E97-A9A9-CCDD33DE456E}"/>
              </a:ext>
            </a:extLst>
          </p:cNvPr>
          <p:cNvGrpSpPr/>
          <p:nvPr/>
        </p:nvGrpSpPr>
        <p:grpSpPr>
          <a:xfrm>
            <a:off x="1499467" y="2524116"/>
            <a:ext cx="1930196" cy="1006764"/>
            <a:chOff x="3449604" y="1927834"/>
            <a:chExt cx="2560601" cy="1694871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2DB92D7-382A-43B9-DCB4-55A46929737B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8ED47A2-E65D-9D38-7C98-A3A9931B8D1E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CSS </a:t>
              </a:r>
              <a:r>
                <a:rPr lang="pt-BR" b="1" dirty="0" err="1">
                  <a:effectLst/>
                </a:rPr>
                <a:t>inline</a:t>
              </a:r>
              <a:endParaRPr lang="pt-BR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1258F50-F9CB-C806-5E9B-41F560B09D0A}"/>
              </a:ext>
            </a:extLst>
          </p:cNvPr>
          <p:cNvGrpSpPr/>
          <p:nvPr/>
        </p:nvGrpSpPr>
        <p:grpSpPr>
          <a:xfrm>
            <a:off x="3937697" y="2530764"/>
            <a:ext cx="1930196" cy="1006764"/>
            <a:chOff x="3449604" y="1927834"/>
            <a:chExt cx="2560601" cy="1694871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22C4722-362F-307F-D1EB-3383ABBACB66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BA1BAA5-32F4-E299-D365-56415EF329C8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CSS interna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EF2177B-D84E-A593-3516-7B0CD43F3DF5}"/>
              </a:ext>
            </a:extLst>
          </p:cNvPr>
          <p:cNvGrpSpPr/>
          <p:nvPr/>
        </p:nvGrpSpPr>
        <p:grpSpPr>
          <a:xfrm>
            <a:off x="6375927" y="2530764"/>
            <a:ext cx="1930196" cy="1006764"/>
            <a:chOff x="3449604" y="1927834"/>
            <a:chExt cx="2560601" cy="1694871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1BB5ACED-6BFC-1EB8-D900-D0686A2834E1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440198B-0E15-2C69-4B41-E4D74F7AAB6E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CSS externa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C830842-FCC3-41BD-E3BD-5C57829E2855}"/>
              </a:ext>
            </a:extLst>
          </p:cNvPr>
          <p:cNvGrpSpPr/>
          <p:nvPr/>
        </p:nvGrpSpPr>
        <p:grpSpPr>
          <a:xfrm>
            <a:off x="8814156" y="2522818"/>
            <a:ext cx="1930196" cy="1006764"/>
            <a:chOff x="3449604" y="1927834"/>
            <a:chExt cx="2560601" cy="1694871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BD5C1292-B2D0-29B7-1435-9568395EFBE0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46E45DD-B381-5FF8-5200-2C4AF79E4756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CSS em escopo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4D76906-94E5-DDD0-3D96-A9B0728C8F90}"/>
              </a:ext>
            </a:extLst>
          </p:cNvPr>
          <p:cNvSpPr txBox="1"/>
          <p:nvPr/>
        </p:nvSpPr>
        <p:spPr>
          <a:xfrm>
            <a:off x="1028411" y="4086370"/>
            <a:ext cx="9842789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Efeito cascata: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Herança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Especificidade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60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CSS e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Dicas sobre as regras de precedência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25B4EA5-DA7F-4E54-4938-2635C6DDF950}"/>
              </a:ext>
            </a:extLst>
          </p:cNvPr>
          <p:cNvSpPr txBox="1"/>
          <p:nvPr/>
        </p:nvSpPr>
        <p:spPr>
          <a:xfrm>
            <a:off x="1019175" y="2318040"/>
            <a:ext cx="9842789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Regra de precedência quanto  às formas de inclusão da CSS: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Os estilos internos e de escopo têm precedência sobre estilos em arquivos externos.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Os estilos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inline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têm precedência sobre estilos internos, de escopo e externos.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Regra de precedência Quanto aos seletores: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Seletores de elemento são os de menor precedência.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Seletores de classe têm mais precedência que os de elemento.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Seletores de identificação têm mais precedência que os de classe.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905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CSS e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CSS3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B85674-C2D8-237E-CE95-7FC338A67A2A}"/>
              </a:ext>
            </a:extLst>
          </p:cNvPr>
          <p:cNvSpPr txBox="1"/>
          <p:nvPr/>
        </p:nvSpPr>
        <p:spPr>
          <a:xfrm>
            <a:off x="1019175" y="2262941"/>
            <a:ext cx="9842789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Melhorias de seletores, com novas possibilidades de seleção.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Efeito gradiente e de sombra em textos e elementos.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Borda arredondadas.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Manipulação de opacidade.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Controle de rotação e perspectiva.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Animações.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101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Recursos de cores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B85674-C2D8-237E-CE95-7FC338A67A2A}"/>
              </a:ext>
            </a:extLst>
          </p:cNvPr>
          <p:cNvSpPr txBox="1"/>
          <p:nvPr/>
        </p:nvSpPr>
        <p:spPr>
          <a:xfrm>
            <a:off x="1028414" y="2318040"/>
            <a:ext cx="9842789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Formas de escrita de cores em CSS incluem palavras-chave, notação hexadecimal,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rgb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(),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rgba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(),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hsl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(),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hsla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Propriedades de cor incluem, background-color,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border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-color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outline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-color.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 propriedades podem ser aplicadas a diferentes elementos HTML.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08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Recursos de textos e fontes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A2984AF-874B-D5B8-6657-510393A07C67}"/>
              </a:ext>
            </a:extLst>
          </p:cNvPr>
          <p:cNvSpPr txBox="1"/>
          <p:nvPr/>
        </p:nvSpPr>
        <p:spPr>
          <a:xfrm>
            <a:off x="6423026" y="2595040"/>
            <a:ext cx="4411228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Fontes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Font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-Family,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Font-size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Font-style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Fonte-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weight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Web fontes.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C4F657-4CE3-98B4-BA71-1D5DDB436BC4}"/>
              </a:ext>
            </a:extLst>
          </p:cNvPr>
          <p:cNvSpPr txBox="1"/>
          <p:nvPr/>
        </p:nvSpPr>
        <p:spPr>
          <a:xfrm>
            <a:off x="1028411" y="2595040"/>
            <a:ext cx="4411228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Texto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Alinhamento de texto.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Espaçamento entre linhas.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Espaçamento entre letras e palavras.</a:t>
            </a:r>
            <a:endParaRPr lang="pt-BR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00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Conceitos de box model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ACAC38-29DD-4607-EC4E-71E7CAF1112D}"/>
              </a:ext>
            </a:extLst>
          </p:cNvPr>
          <p:cNvSpPr txBox="1"/>
          <p:nvPr/>
        </p:nvSpPr>
        <p:spPr>
          <a:xfrm>
            <a:off x="1019175" y="1782702"/>
            <a:ext cx="9842789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Elementos da página web são representados por caixas retangulares.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Box Model em CSS está relacionado ao design e ao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Boxes têm quatro componentes principais: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margem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margin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borda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border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preenchimento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padding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conteúdo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content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composição do Box Model é prática e envolve a definição de estilos.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0976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Conceitos de pseudoclasses e </a:t>
            </a:r>
            <a:r>
              <a:rPr lang="pt-BR" b="0" i="0" dirty="0" err="1">
                <a:effectLst/>
                <a:latin typeface="+mj-lt"/>
              </a:rPr>
              <a:t>pseudoelementos</a:t>
            </a:r>
            <a:endParaRPr lang="pt-BR" b="0" i="0" dirty="0">
              <a:effectLst/>
              <a:latin typeface="+mj-l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79115D5-9737-BF5C-CA9C-351AE6EE44E9}"/>
              </a:ext>
            </a:extLst>
          </p:cNvPr>
          <p:cNvGrpSpPr/>
          <p:nvPr/>
        </p:nvGrpSpPr>
        <p:grpSpPr>
          <a:xfrm>
            <a:off x="2548669" y="2312988"/>
            <a:ext cx="6637372" cy="2794721"/>
            <a:chOff x="1019174" y="1676603"/>
            <a:chExt cx="6637372" cy="2794721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A7F16D1-2539-2EAB-AC22-033F6A8ECB11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794721"/>
              <a:chOff x="1019174" y="1676603"/>
              <a:chExt cx="3121093" cy="2794721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D5D8E4FF-F876-0744-37BC-4996E98C25FE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79472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E92BE14-88B1-BD10-9E3C-3ED87FD18134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Pseudoclasses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53C26E3A-BFFD-8AF6-BE9F-0A93293624BD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São utilizadas para definir um estado especial de um elemento. </a:t>
                </a:r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21135E7F-6568-2B2F-2F54-052A411536BA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794721"/>
              <a:chOff x="4535453" y="1676603"/>
              <a:chExt cx="3121093" cy="2794721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3AFD223F-912B-A833-45D5-B178A5C3067E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79472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0445655-6C01-72EA-CE45-13425E75431B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Não ordenadas</a:t>
                </a: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2539140-5B61-91D2-4DE5-6DFAAE87F363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São palavras-chave que, adicionadas/relacionadas a um seletor, permitem que uma parte específica dele seja estilizada. 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2928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Conceitos de layout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Layout em colunas e Grid Layout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47C80-9547-401C-0CC1-1973A21B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94" y="2047232"/>
            <a:ext cx="3410815" cy="383878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757B40EB-B0EB-D486-EB00-6E930F924632}"/>
              </a:ext>
            </a:extLst>
          </p:cNvPr>
          <p:cNvGrpSpPr/>
          <p:nvPr/>
        </p:nvGrpSpPr>
        <p:grpSpPr>
          <a:xfrm>
            <a:off x="4338494" y="5872723"/>
            <a:ext cx="8591658" cy="401077"/>
            <a:chOff x="1800171" y="4205848"/>
            <a:chExt cx="8591658" cy="401077"/>
          </a:xfrm>
        </p:grpSpPr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3D6C0B8-4728-1AAA-1FAF-375758A3479E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3385414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0">
              <a:extLst>
                <a:ext uri="{FF2B5EF4-FFF2-40B4-BE49-F238E27FC236}">
                  <a16:creationId xmlns:a16="http://schemas.microsoft.com/office/drawing/2014/main" id="{12FEDD9C-8579-717D-0253-69BA9994855F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Layout CSS em colunas.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45969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Conceitos de layout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A propriedade position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FDE93C6-E381-DDF0-DCF8-865013ECB398}"/>
              </a:ext>
            </a:extLst>
          </p:cNvPr>
          <p:cNvGrpSpPr/>
          <p:nvPr/>
        </p:nvGrpSpPr>
        <p:grpSpPr>
          <a:xfrm>
            <a:off x="1939149" y="2389290"/>
            <a:ext cx="2560601" cy="1767074"/>
            <a:chOff x="3449604" y="1927834"/>
            <a:chExt cx="2560601" cy="1731064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620642F6-92D3-E381-3BDF-965388CE0F34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BC9E7B1-5C48-ADFB-EBD4-9B647EFD2480}"/>
                </a:ext>
              </a:extLst>
            </p:cNvPr>
            <p:cNvSpPr txBox="1"/>
            <p:nvPr/>
          </p:nvSpPr>
          <p:spPr>
            <a:xfrm>
              <a:off x="3520671" y="2044857"/>
              <a:ext cx="2217427" cy="10854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Position </a:t>
              </a:r>
              <a:r>
                <a:rPr lang="pt-BR" b="1" dirty="0" err="1">
                  <a:effectLst/>
                </a:rPr>
                <a:t>static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Essa é a posição padrão dos elementos. 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2F69F7B-090B-D9F8-C549-494B4F503EDB}"/>
              </a:ext>
            </a:extLst>
          </p:cNvPr>
          <p:cNvGrpSpPr/>
          <p:nvPr/>
        </p:nvGrpSpPr>
        <p:grpSpPr>
          <a:xfrm>
            <a:off x="4815699" y="2389291"/>
            <a:ext cx="2560601" cy="1767073"/>
            <a:chOff x="3449604" y="1927834"/>
            <a:chExt cx="2560601" cy="173106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F00D819-AD00-E64C-FAD0-9A783B48C943}"/>
                </a:ext>
              </a:extLst>
            </p:cNvPr>
            <p:cNvSpPr/>
            <p:nvPr/>
          </p:nvSpPr>
          <p:spPr>
            <a:xfrm>
              <a:off x="3449604" y="1927834"/>
              <a:ext cx="2560601" cy="17310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648DF24-E895-A3AB-2FF0-6A05CC9B482E}"/>
                </a:ext>
              </a:extLst>
            </p:cNvPr>
            <p:cNvSpPr txBox="1"/>
            <p:nvPr/>
          </p:nvSpPr>
          <p:spPr>
            <a:xfrm>
              <a:off x="3621190" y="2009452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Position </a:t>
              </a:r>
              <a:r>
                <a:rPr lang="pt-BR" b="1" dirty="0" err="1"/>
                <a:t>relative</a:t>
              </a:r>
              <a:endParaRPr lang="pt-BR" b="1" dirty="0"/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Elemento posicionado de modo relativo à sua posição normal.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6A97E29-0E63-6089-477E-BC491937E2CD}"/>
              </a:ext>
            </a:extLst>
          </p:cNvPr>
          <p:cNvGrpSpPr/>
          <p:nvPr/>
        </p:nvGrpSpPr>
        <p:grpSpPr>
          <a:xfrm>
            <a:off x="7621183" y="2389290"/>
            <a:ext cx="2560601" cy="1767074"/>
            <a:chOff x="3449604" y="1927834"/>
            <a:chExt cx="2560601" cy="173106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DE3CDDC-5165-1B47-373E-74E1FD0E3EAA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AF77913-3937-F7F0-AF29-E41FAAC7C1CA}"/>
                </a:ext>
              </a:extLst>
            </p:cNvPr>
            <p:cNvSpPr txBox="1"/>
            <p:nvPr/>
          </p:nvSpPr>
          <p:spPr>
            <a:xfrm>
              <a:off x="3621190" y="2009453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Position </a:t>
              </a:r>
              <a:r>
                <a:rPr lang="pt-BR" b="1" dirty="0" err="1"/>
                <a:t>fixed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Define uma posição fixa para um elemento na página.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2484034-43B1-65D7-17C2-5317B7CC15B6}"/>
              </a:ext>
            </a:extLst>
          </p:cNvPr>
          <p:cNvGrpSpPr/>
          <p:nvPr/>
        </p:nvGrpSpPr>
        <p:grpSpPr>
          <a:xfrm>
            <a:off x="3313727" y="4411068"/>
            <a:ext cx="2560601" cy="1767074"/>
            <a:chOff x="3449604" y="1927834"/>
            <a:chExt cx="2560601" cy="1731064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38A1F56E-63D2-FC64-2A32-21A196A45131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EDE2DD0-3ED5-2BD3-EF0D-CD23CC60A7E9}"/>
                </a:ext>
              </a:extLst>
            </p:cNvPr>
            <p:cNvSpPr txBox="1"/>
            <p:nvPr/>
          </p:nvSpPr>
          <p:spPr>
            <a:xfrm>
              <a:off x="3621190" y="2009454"/>
              <a:ext cx="2217427" cy="1567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Position </a:t>
              </a:r>
              <a:r>
                <a:rPr lang="pt-BR" b="1" dirty="0" err="1">
                  <a:effectLst/>
                </a:rPr>
                <a:t>absolute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Elemento posicionado em relação à localização do seu elemento ancestral mais próximo.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69F769D-1BEE-6E4E-4EBE-D18E66011954}"/>
              </a:ext>
            </a:extLst>
          </p:cNvPr>
          <p:cNvGrpSpPr/>
          <p:nvPr/>
        </p:nvGrpSpPr>
        <p:grpSpPr>
          <a:xfrm>
            <a:off x="6119212" y="4411068"/>
            <a:ext cx="2560601" cy="1767074"/>
            <a:chOff x="3449604" y="1927834"/>
            <a:chExt cx="2560601" cy="1731064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9D06B626-59EF-40B2-38B5-56CEE6B25DC5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967960F-7C89-0C70-BCCC-4E6F20F24737}"/>
                </a:ext>
              </a:extLst>
            </p:cNvPr>
            <p:cNvSpPr txBox="1"/>
            <p:nvPr/>
          </p:nvSpPr>
          <p:spPr>
            <a:xfrm>
              <a:off x="3621190" y="2009454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Position </a:t>
              </a:r>
              <a:r>
                <a:rPr lang="pt-BR" b="1" dirty="0" err="1">
                  <a:effectLst/>
                </a:rPr>
                <a:t>sticky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Elemento posicionado com base na posição de rolagem da página.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997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cliente X servidor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 de três camadas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6E6D08D-0BA4-4A38-16FE-A61F19472344}"/>
              </a:ext>
            </a:extLst>
          </p:cNvPr>
          <p:cNvGrpSpPr/>
          <p:nvPr/>
        </p:nvGrpSpPr>
        <p:grpSpPr>
          <a:xfrm>
            <a:off x="1019174" y="2387797"/>
            <a:ext cx="10148156" cy="2978527"/>
            <a:chOff x="1019174" y="1676603"/>
            <a:chExt cx="10148156" cy="297852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39F03FE-1E5F-71AC-2401-604AD9A29F30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78527"/>
              <a:chOff x="1019174" y="1676603"/>
              <a:chExt cx="3121093" cy="2978527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9AFF0C63-238C-0B2F-7F82-8EB792DB96CA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638A4EF-652C-F3E7-6FA3-9B62B5C6ADDC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Camada de apresentação</a:t>
                </a:r>
                <a:endParaRPr lang="pt-BR" b="1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A24FF8E-C393-DF71-05F5-BA3441552FAF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Representada pela aplicação instalada na máquina cliente. Era responsável pela interface com o usuário e passou a acessar o servidor de aplicação, perdendo o acesso direto ao servidor de dados.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68257746-CC81-55F2-29F3-86FBE657B0FF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78527"/>
              <a:chOff x="4535453" y="1676603"/>
              <a:chExt cx="3121093" cy="297852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CE11B18F-5C73-18A0-5913-0461951A9066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143CA87-3229-9EB0-3E7E-1AF7A0CACC81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Camada de aplicação</a:t>
                </a:r>
                <a:endParaRPr lang="pt-BR" b="1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C6A3F2D-13B2-E571-CE56-70BFBCD7C7A8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Representada por um servidor responsável pela lógica e pelas regras de negócio, assim como pelo controle de acesso ao servidor de dados.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C066F627-74CA-2294-4ADF-989AC8088D3C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978527"/>
              <a:chOff x="8046237" y="1676603"/>
              <a:chExt cx="3121093" cy="2978527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F0F1B9A1-0F95-ADB4-15FB-712BBBEEA42A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893496F-C5D4-4037-0D9C-EEA155E9EA56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Camada de dados</a:t>
                </a:r>
                <a:endParaRPr lang="pt-BR" b="1" dirty="0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ECE7C3-43EF-CCE8-28D0-A62426DEA5B8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Representada por um servidor responsável pelo armazenamento dos dados.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0983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Frameworks CSS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Frameworks e CSS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C276F9-1014-32AC-8A38-1737000B7155}"/>
              </a:ext>
            </a:extLst>
          </p:cNvPr>
          <p:cNvSpPr txBox="1"/>
          <p:nvPr/>
        </p:nvSpPr>
        <p:spPr>
          <a:xfrm>
            <a:off x="1019175" y="2484576"/>
            <a:ext cx="9842789" cy="3416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CSS é uma ferramenta poderosa, flexível e complexa, com várias propriedades e valores.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Marcação HTML tem comportamento natural, mas pode variar entre navegadores.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Sites frequentemente compartilham layouts semelhantes para melhorar a experiência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Frameworks CSS são conjuntos de componentes reutilizáveis que otimizam o processo de programação.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Escolha de um framework depende de fatores objetivos e subjetivos.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Principais frameworks apresentados: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Bootstrap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Foundation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Semantic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UI.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528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Frameworks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CFB2E25-1BD4-8D8D-90DB-3A2931439530}"/>
              </a:ext>
            </a:extLst>
          </p:cNvPr>
          <p:cNvSpPr txBox="1"/>
          <p:nvPr/>
        </p:nvSpPr>
        <p:spPr>
          <a:xfrm>
            <a:off x="1019175" y="1782702"/>
            <a:ext cx="9842789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Boostrap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Semantic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Outros frameworks: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Materialize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Bulma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Skeleton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146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B46D4630-6337-DD64-E801-576125155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Linguagem Javascript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93126F-19FA-F625-DE1B-C0B4A167B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" t="1639" r="45417"/>
          <a:stretch/>
        </p:blipFill>
        <p:spPr>
          <a:xfrm>
            <a:off x="8148638" y="-2705"/>
            <a:ext cx="4043362" cy="68607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56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Conceitos e sintaxe do Javascript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C276F9-1014-32AC-8A38-1737000B7155}"/>
              </a:ext>
            </a:extLst>
          </p:cNvPr>
          <p:cNvSpPr txBox="1"/>
          <p:nvPr/>
        </p:nvSpPr>
        <p:spPr>
          <a:xfrm>
            <a:off x="1028411" y="2447634"/>
            <a:ext cx="9842789" cy="3416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parte da tríade de tecnologias da web, junto com HTML e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Responsável pelo comportamento e interatividade das páginas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Linguagem de programação interpretada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multiparadigma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Suporte à programação estruturada, orientada a objetos e funcional.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Criada inicialmente para o lado cliente da web, mas agora também utilizada no lado servidor e no desenvolvimento de aplicativos 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Não tem relação com a linguagem de programação Java.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1773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Árvore DOM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A interface DOM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A60B5E-A64B-F393-CD1E-EC8E55D1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557" y="1978025"/>
            <a:ext cx="6785552" cy="4102257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E38D406D-43A5-51FA-C8F8-E7F0B1262E75}"/>
              </a:ext>
            </a:extLst>
          </p:cNvPr>
          <p:cNvGrpSpPr/>
          <p:nvPr/>
        </p:nvGrpSpPr>
        <p:grpSpPr>
          <a:xfrm>
            <a:off x="2581167" y="6080282"/>
            <a:ext cx="8591658" cy="401077"/>
            <a:chOff x="1800171" y="4205848"/>
            <a:chExt cx="8591658" cy="40107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4D51196-D27B-4556-F83C-55B65403DAA1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6876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>
              <a:extLst>
                <a:ext uri="{FF2B5EF4-FFF2-40B4-BE49-F238E27FC236}">
                  <a16:creationId xmlns:a16="http://schemas.microsoft.com/office/drawing/2014/main" id="{73A59767-3A90-E895-1D44-ECD86CFCBD6B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Árvore DOM (BARBOSA, 2017).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8875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 err="1">
                <a:effectLst/>
                <a:latin typeface="+mj-lt"/>
              </a:rPr>
              <a:t>JavaScript</a:t>
            </a:r>
            <a:r>
              <a:rPr lang="pt-BR" b="0" i="0" dirty="0">
                <a:effectLst/>
                <a:latin typeface="+mj-lt"/>
              </a:rPr>
              <a:t> e HTML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Incorporando o </a:t>
            </a:r>
            <a:r>
              <a:rPr lang="pt-BR" dirty="0" err="1"/>
              <a:t>JavaScript</a:t>
            </a:r>
            <a:r>
              <a:rPr lang="pt-BR" dirty="0"/>
              <a:t> à HTML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118EBC8-BA36-9544-68E7-2E556620E4C4}"/>
              </a:ext>
            </a:extLst>
          </p:cNvPr>
          <p:cNvGrpSpPr/>
          <p:nvPr/>
        </p:nvGrpSpPr>
        <p:grpSpPr>
          <a:xfrm>
            <a:off x="1096069" y="2349640"/>
            <a:ext cx="10076756" cy="1986112"/>
            <a:chOff x="357164" y="600784"/>
            <a:chExt cx="10815661" cy="198611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08A31C0-2879-30E3-72E0-E05277E4AFEA}"/>
                </a:ext>
              </a:extLst>
            </p:cNvPr>
            <p:cNvGrpSpPr/>
            <p:nvPr/>
          </p:nvGrpSpPr>
          <p:grpSpPr>
            <a:xfrm>
              <a:off x="357164" y="835955"/>
              <a:ext cx="454941" cy="1750941"/>
              <a:chOff x="357164" y="835955"/>
              <a:chExt cx="454941" cy="1750941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5330B63-A0ED-E8D3-4B2E-AD178F60C433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629D934-B339-FBD5-8FD9-90DD1546D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29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Seta: para a Direita 10">
                <a:extLst>
                  <a:ext uri="{FF2B5EF4-FFF2-40B4-BE49-F238E27FC236}">
                    <a16:creationId xmlns:a16="http://schemas.microsoft.com/office/drawing/2014/main" id="{739B4A05-EFA7-89D6-8CF2-58DB4DDB7B84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38FAB1BA-9C98-A8C0-FA4A-D85902D2EEDB}"/>
                </a:ext>
              </a:extLst>
            </p:cNvPr>
            <p:cNvSpPr/>
            <p:nvPr/>
          </p:nvSpPr>
          <p:spPr>
            <a:xfrm>
              <a:off x="1041400" y="600784"/>
              <a:ext cx="10131425" cy="120677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5F049D2-B29B-C77B-7041-4038CF9A6D48}"/>
                </a:ext>
              </a:extLst>
            </p:cNvPr>
            <p:cNvSpPr txBox="1"/>
            <p:nvPr/>
          </p:nvSpPr>
          <p:spPr>
            <a:xfrm>
              <a:off x="1232462" y="1044108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Incluindo os códigos diretamente no corpo da página − dentro da seção &lt;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head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&gt; e da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tag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&lt;script&gt;.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8935D68-9FB2-CD14-98A6-F0460625327C}"/>
                </a:ext>
              </a:extLst>
            </p:cNvPr>
            <p:cNvSpPr txBox="1"/>
            <p:nvPr/>
          </p:nvSpPr>
          <p:spPr>
            <a:xfrm>
              <a:off x="1232462" y="64885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Códigos no corpo da página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002B6AA-B83A-2505-4B00-A154AE553424}"/>
              </a:ext>
            </a:extLst>
          </p:cNvPr>
          <p:cNvGrpSpPr/>
          <p:nvPr/>
        </p:nvGrpSpPr>
        <p:grpSpPr>
          <a:xfrm>
            <a:off x="1096069" y="3693828"/>
            <a:ext cx="10085992" cy="1296000"/>
            <a:chOff x="357164" y="591545"/>
            <a:chExt cx="10825574" cy="129600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54B3B233-8E31-DDEB-A3B7-3236F723F732}"/>
                </a:ext>
              </a:extLst>
            </p:cNvPr>
            <p:cNvGrpSpPr/>
            <p:nvPr/>
          </p:nvGrpSpPr>
          <p:grpSpPr>
            <a:xfrm>
              <a:off x="357164" y="835955"/>
              <a:ext cx="454941" cy="454941"/>
              <a:chOff x="357164" y="835955"/>
              <a:chExt cx="454941" cy="45494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530EE7BE-9BAA-8EAB-D812-D6E7B124CBAE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Seta: para a Direita 17">
                <a:extLst>
                  <a:ext uri="{FF2B5EF4-FFF2-40B4-BE49-F238E27FC236}">
                    <a16:creationId xmlns:a16="http://schemas.microsoft.com/office/drawing/2014/main" id="{C92183AE-D8B5-AFE5-95F6-B4A62C6BCBEC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3790D3C-DADD-855B-8543-104F0C7F94B7}"/>
                </a:ext>
              </a:extLst>
            </p:cNvPr>
            <p:cNvSpPr/>
            <p:nvPr/>
          </p:nvSpPr>
          <p:spPr>
            <a:xfrm>
              <a:off x="1051313" y="591545"/>
              <a:ext cx="10131425" cy="1296000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AD24ACF-E318-070B-C28D-E76191BBF01F}"/>
                </a:ext>
              </a:extLst>
            </p:cNvPr>
            <p:cNvSpPr txBox="1"/>
            <p:nvPr/>
          </p:nvSpPr>
          <p:spPr>
            <a:xfrm>
              <a:off x="1232462" y="1101850"/>
              <a:ext cx="9638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Mediante arquivos externos, com extensão 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js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, linkados ao documento também dentro da seção &lt;</a:t>
              </a:r>
              <a:r>
                <a:rPr lang="pt-BR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head</a:t>
              </a:r>
              <a:r>
                <a:rPr lang="pt-BR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&gt;.</a:t>
              </a:r>
              <a:endParaRPr lang="pt-B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595E8AC-1D4B-071D-4BD5-2D1ED4399A53}"/>
                </a:ext>
              </a:extLst>
            </p:cNvPr>
            <p:cNvSpPr txBox="1"/>
            <p:nvPr/>
          </p:nvSpPr>
          <p:spPr>
            <a:xfrm>
              <a:off x="1232462" y="665682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 dirty="0"/>
                <a:t>Arquivos externos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7816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Sintaxe e conceitos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Sintaxe </a:t>
            </a:r>
            <a:r>
              <a:rPr lang="pt-BR" dirty="0" err="1"/>
              <a:t>JavaScript</a:t>
            </a:r>
            <a:endParaRPr lang="pt-BR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2CF80FD-8D6E-7EAD-8E67-208FFE2D12C2}"/>
              </a:ext>
            </a:extLst>
          </p:cNvPr>
          <p:cNvGrpSpPr/>
          <p:nvPr/>
        </p:nvGrpSpPr>
        <p:grpSpPr>
          <a:xfrm>
            <a:off x="279756" y="2526343"/>
            <a:ext cx="11632488" cy="2950821"/>
            <a:chOff x="1019174" y="1676603"/>
            <a:chExt cx="11632488" cy="2950821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EDC23504-175A-B8EF-9EF0-1AEF3DD47D1D}"/>
                </a:ext>
              </a:extLst>
            </p:cNvPr>
            <p:cNvGrpSpPr/>
            <p:nvPr/>
          </p:nvGrpSpPr>
          <p:grpSpPr>
            <a:xfrm>
              <a:off x="1019174" y="1676603"/>
              <a:ext cx="2762239" cy="2950821"/>
              <a:chOff x="1019174" y="1676603"/>
              <a:chExt cx="2762239" cy="2950821"/>
            </a:xfrm>
          </p:grpSpPr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AE865615-1754-92D2-E4B3-BDD3CCA61482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2762239" cy="295082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3423FAE-E50C-4E4E-8D85-C4137D2713CE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3920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Variáveis</a:t>
                </a:r>
                <a:endParaRPr lang="pt-BR" b="1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48813FD-0E09-A636-DC3C-1D11C3473436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39204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São declaradas utilizando-se a palavra reservada “var”, sucedida pelo seu nome. Não devem ser utilizados caracteres especiais como nomes de variáveis.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92844AD-3CBB-D886-B1FF-84F042070121}"/>
                </a:ext>
              </a:extLst>
            </p:cNvPr>
            <p:cNvGrpSpPr/>
            <p:nvPr/>
          </p:nvGrpSpPr>
          <p:grpSpPr>
            <a:xfrm>
              <a:off x="3942271" y="1676603"/>
              <a:ext cx="2762239" cy="2950821"/>
              <a:chOff x="3942271" y="1676603"/>
              <a:chExt cx="2762239" cy="2950821"/>
            </a:xfrm>
          </p:grpSpPr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C4FF2DAF-402A-D2A2-E548-29DC67E97B8B}"/>
                  </a:ext>
                </a:extLst>
              </p:cNvPr>
              <p:cNvSpPr/>
              <p:nvPr/>
            </p:nvSpPr>
            <p:spPr>
              <a:xfrm>
                <a:off x="3942271" y="1676603"/>
                <a:ext cx="2762239" cy="295082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F32FB04-6EFD-2651-2311-9B72BC8329DF}"/>
                  </a:ext>
                </a:extLst>
              </p:cNvPr>
              <p:cNvSpPr txBox="1"/>
              <p:nvPr/>
            </p:nvSpPr>
            <p:spPr>
              <a:xfrm>
                <a:off x="4151417" y="1915473"/>
                <a:ext cx="23920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Atribuição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FFFE20CD-B172-D30B-5171-06F7F4B4D70F}"/>
                  </a:ext>
                </a:extLst>
              </p:cNvPr>
              <p:cNvSpPr txBox="1"/>
              <p:nvPr/>
            </p:nvSpPr>
            <p:spPr>
              <a:xfrm>
                <a:off x="4151417" y="2631976"/>
                <a:ext cx="23920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Embora declarados da mesma maneira, os tipos de dados são atribuídos de formas distintas.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15F9EA5A-B382-1CE6-BDE3-2EA870EB8F6F}"/>
                </a:ext>
              </a:extLst>
            </p:cNvPr>
            <p:cNvGrpSpPr/>
            <p:nvPr/>
          </p:nvGrpSpPr>
          <p:grpSpPr>
            <a:xfrm>
              <a:off x="6912541" y="1676603"/>
              <a:ext cx="5739121" cy="2950821"/>
              <a:chOff x="6912541" y="1676603"/>
              <a:chExt cx="5739121" cy="2950821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07B44EDC-7F6B-6B0D-DE65-E4B35DDB467B}"/>
                  </a:ext>
                </a:extLst>
              </p:cNvPr>
              <p:cNvSpPr/>
              <p:nvPr/>
            </p:nvSpPr>
            <p:spPr>
              <a:xfrm>
                <a:off x="6912541" y="1676603"/>
                <a:ext cx="2762239" cy="295082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B9E5040-3B06-4066-C455-8CD423063382}"/>
                  </a:ext>
                </a:extLst>
              </p:cNvPr>
              <p:cNvSpPr txBox="1"/>
              <p:nvPr/>
            </p:nvSpPr>
            <p:spPr>
              <a:xfrm>
                <a:off x="7127184" y="1949662"/>
                <a:ext cx="23920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Ponto e vírgula</a:t>
                </a:r>
                <a:endParaRPr lang="pt-BR" b="1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DB51AAD-3F5A-6FB9-63BB-669205D7CD64}"/>
                  </a:ext>
                </a:extLst>
              </p:cNvPr>
              <p:cNvSpPr txBox="1"/>
              <p:nvPr/>
            </p:nvSpPr>
            <p:spPr>
              <a:xfrm>
                <a:off x="7127184" y="2592052"/>
                <a:ext cx="239204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Em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JavaScript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não é obrigatória a utilização de caracteres para indicar o final de uma linha de código, mas adote uma convenção.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id="{B5ECFE64-51DF-63D6-1FC5-110930812D6C}"/>
                  </a:ext>
                </a:extLst>
              </p:cNvPr>
              <p:cNvSpPr/>
              <p:nvPr/>
            </p:nvSpPr>
            <p:spPr>
              <a:xfrm>
                <a:off x="9889423" y="1676603"/>
                <a:ext cx="2762239" cy="295082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F6FF7D4-634E-C50E-6AA3-84C292A20208}"/>
                  </a:ext>
                </a:extLst>
              </p:cNvPr>
              <p:cNvSpPr txBox="1"/>
              <p:nvPr/>
            </p:nvSpPr>
            <p:spPr>
              <a:xfrm>
                <a:off x="10104066" y="1949662"/>
                <a:ext cx="23920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Outros elementos</a:t>
                </a:r>
                <a:endParaRPr lang="pt-BR" b="1" dirty="0"/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C93E217-CBB6-3DEA-EC6A-DB0F73E24A48}"/>
                  </a:ext>
                </a:extLst>
              </p:cNvPr>
              <p:cNvSpPr txBox="1"/>
              <p:nvPr/>
            </p:nvSpPr>
            <p:spPr>
              <a:xfrm>
                <a:off x="10104066" y="2468941"/>
                <a:ext cx="239204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Alert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document.getElementById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innerHTML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+=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Function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return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8711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Estruturas condicionais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Estruturas de decisão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0780975-E392-55BD-C88D-3AC42D7890C8}"/>
              </a:ext>
            </a:extLst>
          </p:cNvPr>
          <p:cNvGrpSpPr/>
          <p:nvPr/>
        </p:nvGrpSpPr>
        <p:grpSpPr>
          <a:xfrm>
            <a:off x="1508704" y="2925618"/>
            <a:ext cx="1930196" cy="1006764"/>
            <a:chOff x="3449604" y="1927834"/>
            <a:chExt cx="2560601" cy="1694871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502917A4-8B4A-034D-7F03-D798EC0B815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6444B356-E5E4-32D7-B69B-0B1872144A41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>
                  <a:effectLst/>
                </a:rPr>
                <a:t>if</a:t>
              </a:r>
              <a:endParaRPr lang="pt-BR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187DE4B-DAEE-6782-0A64-FD6C47E41751}"/>
              </a:ext>
            </a:extLst>
          </p:cNvPr>
          <p:cNvGrpSpPr/>
          <p:nvPr/>
        </p:nvGrpSpPr>
        <p:grpSpPr>
          <a:xfrm>
            <a:off x="3946934" y="2932266"/>
            <a:ext cx="1930196" cy="1006764"/>
            <a:chOff x="3449604" y="1927834"/>
            <a:chExt cx="2560601" cy="169487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5AFCBE3-F2D7-E00A-C9C0-343CFEF5E42F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0A73FCC-CF35-8179-457D-04DAA9C3B98F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else</a:t>
              </a:r>
              <a:endParaRPr lang="pt-BR" b="1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3A0368E-E8CE-1BA9-183C-50DD517DBAF6}"/>
              </a:ext>
            </a:extLst>
          </p:cNvPr>
          <p:cNvGrpSpPr/>
          <p:nvPr/>
        </p:nvGrpSpPr>
        <p:grpSpPr>
          <a:xfrm>
            <a:off x="6385164" y="2932266"/>
            <a:ext cx="1930196" cy="1006764"/>
            <a:chOff x="3449604" y="1927834"/>
            <a:chExt cx="2560601" cy="169487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4B2E13E6-295E-2C2D-BCE6-F770DDE58113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0919C99-F691-DE8A-8E57-9B36DC10A7B0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else</a:t>
              </a:r>
              <a:r>
                <a:rPr lang="pt-BR" b="1" dirty="0"/>
                <a:t> </a:t>
              </a:r>
              <a:r>
                <a:rPr lang="pt-BR" b="1" dirty="0" err="1"/>
                <a:t>if</a:t>
              </a:r>
              <a:endParaRPr lang="pt-BR" b="1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2B8B7B8-C169-8594-32E3-E20B26DDADE2}"/>
              </a:ext>
            </a:extLst>
          </p:cNvPr>
          <p:cNvGrpSpPr/>
          <p:nvPr/>
        </p:nvGrpSpPr>
        <p:grpSpPr>
          <a:xfrm>
            <a:off x="8823393" y="2924320"/>
            <a:ext cx="1930196" cy="1006764"/>
            <a:chOff x="3449604" y="1927834"/>
            <a:chExt cx="2560601" cy="1694871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62B6473-B065-F5D3-75B7-2BA0BD3C0BA0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EB125BD-735A-82BB-89D4-0B0B56ED094B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switch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57807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Laços: estruturas de repetição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Estruturas de repetição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0780975-E392-55BD-C88D-3AC42D7890C8}"/>
              </a:ext>
            </a:extLst>
          </p:cNvPr>
          <p:cNvGrpSpPr/>
          <p:nvPr/>
        </p:nvGrpSpPr>
        <p:grpSpPr>
          <a:xfrm>
            <a:off x="1508704" y="2925618"/>
            <a:ext cx="1930196" cy="1006764"/>
            <a:chOff x="3449604" y="1927834"/>
            <a:chExt cx="2560601" cy="1694871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502917A4-8B4A-034D-7F03-D798EC0B815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6444B356-E5E4-32D7-B69B-0B1872144A41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for</a:t>
              </a:r>
              <a:endParaRPr lang="pt-BR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187DE4B-DAEE-6782-0A64-FD6C47E41751}"/>
              </a:ext>
            </a:extLst>
          </p:cNvPr>
          <p:cNvGrpSpPr/>
          <p:nvPr/>
        </p:nvGrpSpPr>
        <p:grpSpPr>
          <a:xfrm>
            <a:off x="3946934" y="2932266"/>
            <a:ext cx="1930196" cy="1006764"/>
            <a:chOff x="3449604" y="1927834"/>
            <a:chExt cx="2560601" cy="169487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5AFCBE3-F2D7-E00A-C9C0-343CFEF5E42F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0A73FCC-CF35-8179-457D-04DAA9C3B98F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while</a:t>
              </a:r>
              <a:endParaRPr lang="pt-BR" b="1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3A0368E-E8CE-1BA9-183C-50DD517DBAF6}"/>
              </a:ext>
            </a:extLst>
          </p:cNvPr>
          <p:cNvGrpSpPr/>
          <p:nvPr/>
        </p:nvGrpSpPr>
        <p:grpSpPr>
          <a:xfrm>
            <a:off x="6385164" y="2932266"/>
            <a:ext cx="1930196" cy="1006764"/>
            <a:chOff x="3449604" y="1927834"/>
            <a:chExt cx="2560601" cy="169487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4B2E13E6-295E-2C2D-BCE6-F770DDE58113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0919C99-F691-DE8A-8E57-9B36DC10A7B0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do/</a:t>
              </a:r>
              <a:r>
                <a:rPr lang="pt-BR" b="1" dirty="0" err="1"/>
                <a:t>while</a:t>
              </a:r>
              <a:endParaRPr lang="pt-BR" b="1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2B8B7B8-C169-8594-32E3-E20B26DDADE2}"/>
              </a:ext>
            </a:extLst>
          </p:cNvPr>
          <p:cNvGrpSpPr/>
          <p:nvPr/>
        </p:nvGrpSpPr>
        <p:grpSpPr>
          <a:xfrm>
            <a:off x="8823393" y="2924320"/>
            <a:ext cx="1930196" cy="1006764"/>
            <a:chOff x="3449604" y="1927834"/>
            <a:chExt cx="2560601" cy="1694871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62B6473-B065-F5D3-75B7-2BA0BD3C0BA0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EB125BD-735A-82BB-89D4-0B0B56ED094B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for/in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36204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Vetores em </a:t>
            </a:r>
            <a:r>
              <a:rPr lang="pt-BR" dirty="0" err="1"/>
              <a:t>JavaScript</a:t>
            </a:r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2E220B-1336-1292-101E-25F893E925BC}"/>
              </a:ext>
            </a:extLst>
          </p:cNvPr>
          <p:cNvGrpSpPr/>
          <p:nvPr/>
        </p:nvGrpSpPr>
        <p:grpSpPr>
          <a:xfrm>
            <a:off x="2201227" y="2470329"/>
            <a:ext cx="7789545" cy="1577362"/>
            <a:chOff x="2201227" y="1749894"/>
            <a:chExt cx="7789545" cy="1577362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C95C21A-501A-5486-59C0-C39B92723ACA}"/>
                </a:ext>
              </a:extLst>
            </p:cNvPr>
            <p:cNvSpPr/>
            <p:nvPr/>
          </p:nvSpPr>
          <p:spPr>
            <a:xfrm>
              <a:off x="2201227" y="1749894"/>
              <a:ext cx="7789545" cy="15773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052A028-65AB-D967-1AF4-09B30AAE7468}"/>
                </a:ext>
              </a:extLst>
            </p:cNvPr>
            <p:cNvSpPr txBox="1"/>
            <p:nvPr/>
          </p:nvSpPr>
          <p:spPr>
            <a:xfrm>
              <a:off x="2337805" y="2223893"/>
              <a:ext cx="31210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Um vetor é um </a:t>
              </a:r>
              <a:r>
                <a:rPr lang="pt-BR" sz="16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array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unidimensional.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7D41583-FFC6-932F-986A-32CDADA30ACE}"/>
                </a:ext>
              </a:extLst>
            </p:cNvPr>
            <p:cNvSpPr txBox="1"/>
            <p:nvPr/>
          </p:nvSpPr>
          <p:spPr>
            <a:xfrm>
              <a:off x="6588091" y="2223893"/>
              <a:ext cx="31210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A matriz é um </a:t>
              </a:r>
              <a:r>
                <a:rPr lang="pt-BR" sz="16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array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multidimensional (um vetor de vetores).</a:t>
              </a: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3176A8DB-F037-90C8-41DC-968C2CF32CC4}"/>
                </a:ext>
              </a:extLst>
            </p:cNvPr>
            <p:cNvGrpSpPr/>
            <p:nvPr/>
          </p:nvGrpSpPr>
          <p:grpSpPr>
            <a:xfrm>
              <a:off x="5882639" y="1951527"/>
              <a:ext cx="371475" cy="1152000"/>
              <a:chOff x="5882639" y="1951527"/>
              <a:chExt cx="371475" cy="1152000"/>
            </a:xfrm>
          </p:grpSpPr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53E4514-E34B-A287-D6B9-757677204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951527"/>
                <a:ext cx="0" cy="1152000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6944E063-3BC4-C393-B532-C69ABEF16742}"/>
                  </a:ext>
                </a:extLst>
              </p:cNvPr>
              <p:cNvSpPr/>
              <p:nvPr/>
            </p:nvSpPr>
            <p:spPr>
              <a:xfrm>
                <a:off x="5882639" y="2357437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Sinal de Multiplicação 24">
                <a:extLst>
                  <a:ext uri="{FF2B5EF4-FFF2-40B4-BE49-F238E27FC236}">
                    <a16:creationId xmlns:a16="http://schemas.microsoft.com/office/drawing/2014/main" id="{0F3DC73B-A11F-4A6A-AAA7-04B4DB52662C}"/>
                  </a:ext>
                </a:extLst>
              </p:cNvPr>
              <p:cNvSpPr/>
              <p:nvPr/>
            </p:nvSpPr>
            <p:spPr>
              <a:xfrm>
                <a:off x="5954553" y="2429351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625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cliente X servidor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 de quatro camadas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297FC-96B0-8F15-E1DC-23B10F080ABF}"/>
              </a:ext>
            </a:extLst>
          </p:cNvPr>
          <p:cNvGrpSpPr/>
          <p:nvPr/>
        </p:nvGrpSpPr>
        <p:grpSpPr>
          <a:xfrm>
            <a:off x="2201227" y="2203974"/>
            <a:ext cx="7789545" cy="3867668"/>
            <a:chOff x="1019175" y="1332818"/>
            <a:chExt cx="7789545" cy="3867668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44F172FB-67C5-FC73-C9D1-29C32F7D4A98}"/>
                </a:ext>
              </a:extLst>
            </p:cNvPr>
            <p:cNvSpPr/>
            <p:nvPr/>
          </p:nvSpPr>
          <p:spPr>
            <a:xfrm>
              <a:off x="1019175" y="1332818"/>
              <a:ext cx="7789545" cy="3867668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AAB0EAE-E07E-129A-FBAC-D8FF94F5A919}"/>
                </a:ext>
              </a:extLst>
            </p:cNvPr>
            <p:cNvSpPr txBox="1"/>
            <p:nvPr/>
          </p:nvSpPr>
          <p:spPr>
            <a:xfrm>
              <a:off x="1200937" y="3406764"/>
              <a:ext cx="3121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Cliente</a:t>
              </a:r>
              <a:endParaRPr lang="pt-BR" b="1" dirty="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C7175B0-E50B-1CEB-725D-B3ACE8840A74}"/>
                </a:ext>
              </a:extLst>
            </p:cNvPr>
            <p:cNvSpPr txBox="1"/>
            <p:nvPr/>
          </p:nvSpPr>
          <p:spPr>
            <a:xfrm>
              <a:off x="1200936" y="4123267"/>
              <a:ext cx="312109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Passou a precisar apenas de um navegador para ter acesso à aplicação.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3139DE94-84B2-DAEC-33B5-DD9CDA66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936" y="1534451"/>
              <a:ext cx="3121093" cy="1743627"/>
            </a:xfrm>
            <a:prstGeom prst="rect">
              <a:avLst/>
            </a:prstGeom>
          </p:spPr>
        </p:pic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DE8FA11F-F45B-5737-7BE7-D48190923EFF}"/>
                </a:ext>
              </a:extLst>
            </p:cNvPr>
            <p:cNvGrpSpPr/>
            <p:nvPr/>
          </p:nvGrpSpPr>
          <p:grpSpPr>
            <a:xfrm>
              <a:off x="4700587" y="1534451"/>
              <a:ext cx="371475" cy="3312000"/>
              <a:chOff x="4700587" y="1534451"/>
              <a:chExt cx="371475" cy="3312000"/>
            </a:xfrm>
          </p:grpSpPr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870B320B-B439-F42A-0795-67027AB9F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325" y="1534451"/>
                <a:ext cx="0" cy="3312000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BD7AF2D7-654A-DF7F-0703-36B9DFC35E96}"/>
                  </a:ext>
                </a:extLst>
              </p:cNvPr>
              <p:cNvSpPr/>
              <p:nvPr/>
            </p:nvSpPr>
            <p:spPr>
              <a:xfrm>
                <a:off x="4700587" y="2938428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54E2C6CD-0641-5810-AD7D-8D9A0043767D}"/>
                  </a:ext>
                </a:extLst>
              </p:cNvPr>
              <p:cNvSpPr/>
              <p:nvPr/>
            </p:nvSpPr>
            <p:spPr>
              <a:xfrm>
                <a:off x="4802981" y="3056939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09C9659-EF2D-CE06-E4B5-F3F08F48F609}"/>
                </a:ext>
              </a:extLst>
            </p:cNvPr>
            <p:cNvSpPr txBox="1"/>
            <p:nvPr/>
          </p:nvSpPr>
          <p:spPr>
            <a:xfrm>
              <a:off x="5451223" y="3406764"/>
              <a:ext cx="3121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Servidor</a:t>
              </a:r>
              <a:endParaRPr lang="pt-BR" b="1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CDD9E33-9B1A-26CC-20E3-DB91240A5E5F}"/>
                </a:ext>
              </a:extLst>
            </p:cNvPr>
            <p:cNvSpPr txBox="1"/>
            <p:nvPr/>
          </p:nvSpPr>
          <p:spPr>
            <a:xfrm>
              <a:off x="5451222" y="4123267"/>
              <a:ext cx="31210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Composto por três servidores — o de aplicações, o de dados e o web</a:t>
              </a:r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D1ECC5A8-68CB-5F09-7D62-8DF1BFC2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222" y="1534451"/>
              <a:ext cx="3121093" cy="1743627"/>
            </a:xfrm>
            <a:prstGeom prst="rect">
              <a:avLst/>
            </a:prstGeom>
          </p:spPr>
        </p:pic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B20EDDD-18A6-3172-9034-37039873F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71" y="2541346"/>
            <a:ext cx="2970366" cy="170050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6A09A7C-6FFD-E743-A781-BF389F9B3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48" y="2420218"/>
            <a:ext cx="3266364" cy="1743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697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Composição e criação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Composição dos vetores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F387CC-BB72-3D87-18E0-B93571103653}"/>
              </a:ext>
            </a:extLst>
          </p:cNvPr>
          <p:cNvSpPr txBox="1"/>
          <p:nvPr/>
        </p:nvSpPr>
        <p:spPr>
          <a:xfrm>
            <a:off x="1019175" y="2465785"/>
            <a:ext cx="9842789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Vetor é uma coleção de valores.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Cada valor é chamado de elemento.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Cada elemento possui uma posição numérica, conhecida como índice.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352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Composição e criação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Criação de vetores em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F387CC-BB72-3D87-18E0-B93571103653}"/>
              </a:ext>
            </a:extLst>
          </p:cNvPr>
          <p:cNvSpPr txBox="1"/>
          <p:nvPr/>
        </p:nvSpPr>
        <p:spPr>
          <a:xfrm>
            <a:off x="1019175" y="2551837"/>
            <a:ext cx="9842789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os vetores não possuem tipo, permitindo a inclusão de números,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strings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objetos e outros vetores.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capacidade máxima de elementos em um vetor é de 4.294.967.295.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Vetores em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têm tamanho dinâmico.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99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Manipulação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Acesso e exibição de elementos do vetor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F387CC-BB72-3D87-18E0-B93571103653}"/>
              </a:ext>
            </a:extLst>
          </p:cNvPr>
          <p:cNvSpPr txBox="1"/>
          <p:nvPr/>
        </p:nvSpPr>
        <p:spPr>
          <a:xfrm>
            <a:off x="1019175" y="2403825"/>
            <a:ext cx="984278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Em termos de acesso aos elementos de um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a forma mais simples é utilizando o seu índice.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5A42D2-D6B2-9B1B-536F-6C0D26CB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993447"/>
            <a:ext cx="8963025" cy="2533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17735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Manipulação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F387CC-BB72-3D87-18E0-B93571103653}"/>
              </a:ext>
            </a:extLst>
          </p:cNvPr>
          <p:cNvSpPr txBox="1"/>
          <p:nvPr/>
        </p:nvSpPr>
        <p:spPr>
          <a:xfrm>
            <a:off x="1028411" y="2314236"/>
            <a:ext cx="9842789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método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push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útil para adicionar elementos a um vetor em tempo de execução.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Sintaxe: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nome_do_array.push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(valor).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Possibilidade de inserir múltiplos valores utilizando o método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push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EF17DE-34F3-64B0-B4BD-631F86BB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45" y="3250428"/>
            <a:ext cx="4045528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276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Manipulação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Outras formas de adicionar elementos a um vetor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EF17DE-34F3-64B0-B4BD-631F86BB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45" y="3250428"/>
            <a:ext cx="4045528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F2003B-A1FE-9A27-F7CE-2B1B53A9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375189"/>
            <a:ext cx="8963025" cy="2705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06089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Manipulação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 err="1"/>
              <a:t>splice</a:t>
            </a:r>
            <a:endParaRPr lang="pt-B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EF17DE-34F3-64B0-B4BD-631F86BB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45" y="3250428"/>
            <a:ext cx="4045528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26E27A-7CCD-61A6-DAFA-0B57B0C9915C}"/>
              </a:ext>
            </a:extLst>
          </p:cNvPr>
          <p:cNvSpPr txBox="1"/>
          <p:nvPr/>
        </p:nvSpPr>
        <p:spPr>
          <a:xfrm>
            <a:off x="1022353" y="2318040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método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splice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versátil.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Sintaxe: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Array.splice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(posição, 0,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novo_elemento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novo_elemento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...).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posição é o índice onde o novo elemento será incluído.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0 indica que nenhum elemento do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será excluído.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novo_elemento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o elemento a ser adicionado ao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70347A-A6B2-8156-BA8C-416303BE0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86" y="3727739"/>
            <a:ext cx="4941455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504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B30F6643-92A0-4155-1BEA-84D7F7823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84200"/>
            <a:ext cx="10153650" cy="857250"/>
          </a:xfrm>
        </p:spPr>
        <p:txBody>
          <a:bodyPr/>
          <a:lstStyle/>
          <a:p>
            <a:pPr algn="l"/>
            <a:r>
              <a:rPr lang="pt-BR" b="0" i="0" dirty="0">
                <a:effectLst/>
                <a:latin typeface="+mj-lt"/>
              </a:rPr>
              <a:t>Manipulação de vetores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0AC1F14-F9F2-9D1F-9686-84F99F1D3F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Outros métodos para remover elementos do vetor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EF17DE-34F3-64B0-B4BD-631F86BB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45" y="3250428"/>
            <a:ext cx="4045528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70347A-A6B2-8156-BA8C-416303BE0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86" y="3727739"/>
            <a:ext cx="4941455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C1DA3F-0742-E082-E720-DD3A9E4ED07A}"/>
              </a:ext>
            </a:extLst>
          </p:cNvPr>
          <p:cNvSpPr txBox="1"/>
          <p:nvPr/>
        </p:nvSpPr>
        <p:spPr>
          <a:xfrm>
            <a:off x="1019175" y="2605633"/>
            <a:ext cx="984278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linguagem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possui, além de "delete", outros 3 métodos para remoção de elementos:.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6231C5D-3A58-7098-3B7F-F920FF5568CF}"/>
              </a:ext>
            </a:extLst>
          </p:cNvPr>
          <p:cNvGrpSpPr/>
          <p:nvPr/>
        </p:nvGrpSpPr>
        <p:grpSpPr>
          <a:xfrm>
            <a:off x="2783322" y="3379654"/>
            <a:ext cx="1930196" cy="1006764"/>
            <a:chOff x="3449604" y="1927834"/>
            <a:chExt cx="2560601" cy="169487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02DB7FCA-659B-8E2E-3BC6-D600A803C937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1DC665-F3CF-A100-E039-3BB88799623B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pop</a:t>
              </a:r>
              <a:endParaRPr lang="pt-BR" b="1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D15876E-4DDD-BCC6-D6B5-A6A58C53551E}"/>
              </a:ext>
            </a:extLst>
          </p:cNvPr>
          <p:cNvGrpSpPr/>
          <p:nvPr/>
        </p:nvGrpSpPr>
        <p:grpSpPr>
          <a:xfrm>
            <a:off x="5221552" y="3386302"/>
            <a:ext cx="1930196" cy="1006764"/>
            <a:chOff x="3449604" y="1927834"/>
            <a:chExt cx="2560601" cy="169487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01F8087-7163-3092-F851-CC8FE2B7A360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284DEA5-C53F-1E48-F66F-90D0C56EFD54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shift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C6DA3F4-4EC4-748C-2135-376489257F8E}"/>
              </a:ext>
            </a:extLst>
          </p:cNvPr>
          <p:cNvGrpSpPr/>
          <p:nvPr/>
        </p:nvGrpSpPr>
        <p:grpSpPr>
          <a:xfrm>
            <a:off x="7659782" y="3386302"/>
            <a:ext cx="1930196" cy="1006764"/>
            <a:chOff x="3449604" y="1927834"/>
            <a:chExt cx="2560601" cy="1694871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BD54273-D73A-1858-3AF9-9EF54BCBDC84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AABE0D4-EFF1-29FA-60D4-5ED6D006BCAF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/>
                <a:t>slice</a:t>
              </a:r>
              <a:endParaRPr lang="pt-BR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94618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Ajax e JSON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Requisições síncronas e assíncronas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5D90DAE-D618-F90B-AD19-D2C33981A273}"/>
              </a:ext>
            </a:extLst>
          </p:cNvPr>
          <p:cNvGrpSpPr/>
          <p:nvPr/>
        </p:nvGrpSpPr>
        <p:grpSpPr>
          <a:xfrm>
            <a:off x="2854901" y="2312988"/>
            <a:ext cx="6637372" cy="3504793"/>
            <a:chOff x="2873374" y="1676603"/>
            <a:chExt cx="6637372" cy="3504793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BDD6255-B336-9C56-6FEB-FC4B7A7A7E26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3504793"/>
              <a:chOff x="2873374" y="1676603"/>
              <a:chExt cx="3121093" cy="3504793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DC4386E7-96C7-C8B1-4151-B29B61F55B29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3542C3C-38C5-6FD2-23DF-E17FED0CCE59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Requisições síncronas</a:t>
                </a: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686F7CE-1300-D060-44D2-2BCF3AAC5DEB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Quando realizadas, bloqueiam o remetente. Ou seja, o cliente faz a requisição e fica impedido de realizar qualquer nova solicitação até que a anterior seja respondida pelo servidor. Com isso, só é possível realizar uma requisição de cada vez.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6E2EE57-4AFB-D603-04D4-CD3229981C21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3504793"/>
              <a:chOff x="6389653" y="1676603"/>
              <a:chExt cx="3121093" cy="3504793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C2DE67E8-A17E-E8BB-B104-F902C89DC83D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306C765-4E6D-DF13-1950-1BA345E23FA0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Requisições assíncronas</a:t>
                </a:r>
                <a:endParaRPr lang="pt-BR" b="1" dirty="0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48AE742-EDEA-5EDF-8C8F-883B2DF22B1F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Quando realizadas, não são dotadas de sincronismo. Logo, várias requisições podem ser realizadas em simultâneo, independentemente de ter havido resposta do servidor às solicitações anteriores.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16677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Requisições assíncronas em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AJAX - Requisições assíncronas em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1BC556-6252-E6CC-27A0-F7155EBC29B0}"/>
              </a:ext>
            </a:extLst>
          </p:cNvPr>
          <p:cNvSpPr txBox="1"/>
          <p:nvPr/>
        </p:nvSpPr>
        <p:spPr>
          <a:xfrm>
            <a:off x="1019175" y="2687495"/>
            <a:ext cx="10153650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AJAX combina tecnologias como HTML, CSS,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DOM, XML, e o objeto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XMLHttpRequest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Criado em 2005 para requisições assíncronas.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Permite carregamento rápido e incremental de novos conteúdos.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"X" originalmente referia-se a XML, mas outros formatos, como HTML e JSON, são comuns.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Recursos em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para requisições: objeto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XMLHttpRequest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Fetch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API.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537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Requisições assíncronas em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Outros métodos e propriedades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1BC556-6252-E6CC-27A0-F7155EBC29B0}"/>
              </a:ext>
            </a:extLst>
          </p:cNvPr>
          <p:cNvSpPr txBox="1"/>
          <p:nvPr/>
        </p:nvSpPr>
        <p:spPr>
          <a:xfrm>
            <a:off x="1019175" y="3067685"/>
            <a:ext cx="10153650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API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Fetch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B5EE29-B480-5EF0-AC6B-6D818985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455" y="2465640"/>
            <a:ext cx="4365707" cy="2489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09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Ambiente web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8635E35-C2DA-A2D4-7971-5059B5783D39}"/>
              </a:ext>
            </a:extLst>
          </p:cNvPr>
          <p:cNvGrpSpPr/>
          <p:nvPr/>
        </p:nvGrpSpPr>
        <p:grpSpPr>
          <a:xfrm>
            <a:off x="2774082" y="2387799"/>
            <a:ext cx="6637372" cy="2978527"/>
            <a:chOff x="1019174" y="1676603"/>
            <a:chExt cx="6637372" cy="297852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2574A08-5B42-8FBF-5B6E-E668FE5D82C9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78527"/>
              <a:chOff x="1019174" y="1676603"/>
              <a:chExt cx="3121093" cy="2978527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11E07C2A-2CD8-8B72-3BF1-882467FF8F0C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CA0363C-99FA-257E-642B-830C5085C162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Cliente</a:t>
                </a:r>
                <a:endParaRPr lang="pt-BR" b="1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4413FB5-468E-6B66-7A5F-D3802D6F8CEA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Utiliza um navegador ou aplicativo e consome serviços hospedados em um servidor web.</a:t>
                </a:r>
              </a:p>
              <a:p>
                <a:b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</a:br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16FC2D5D-3048-A3D6-D099-1A226B84B291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78527"/>
              <a:chOff x="4535453" y="1676603"/>
              <a:chExt cx="3121093" cy="2978527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3E17939-5B2A-D150-427B-48324E905B00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785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772F94D-AFE8-6107-BF68-D24961CDE5A5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Servidor web</a:t>
                </a:r>
                <a:endParaRPr lang="pt-BR" b="1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A601940-BAA6-F09E-2424-5DC9CE68E35A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Sua estrutura pode comportar tanto as camadas de apresentação, aplicação e dados numa única máquina quanto em diversas máquinas, sendo essa distribuição indistinguível para o cliente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3137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B46D4630-6337-DD64-E801-576125155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Programação de páginas dinâmicas com PHP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32D5DE-3C4F-FB9B-7089-89B7311DF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02" r="6148"/>
          <a:stretch/>
        </p:blipFill>
        <p:spPr>
          <a:xfrm>
            <a:off x="8148637" y="-9526"/>
            <a:ext cx="4043363" cy="6867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869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linguagem PHP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1EF2A0-720E-B09A-8ADF-5A28B6F65FDC}"/>
              </a:ext>
            </a:extLst>
          </p:cNvPr>
          <p:cNvSpPr txBox="1"/>
          <p:nvPr/>
        </p:nvSpPr>
        <p:spPr>
          <a:xfrm>
            <a:off x="1019175" y="1441450"/>
            <a:ext cx="10153650" cy="50783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PHP é uma linguagem open source para desenvolvimento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Integrado ao HTML, proporciona dinamismo às páginas.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Executado no servidor, ao contrário do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no lado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Surgiu em 1994 como PHP/FI, uma CGI escrita em C por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Rasmus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Lerdof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Código-fonte liberado em 1995, permitindo correções e melhorias.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Inicialmente chamado de FI, evoluiu para PHP e integrou funcionalidades.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Principal função inicial: interpretar formulários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Possibilita consultas a bancos de dados, processamento e consumo de recursos externos.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Sintaxe básica inclui variáveis, operadores e integração com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2119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sintaxe PHP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1EF2A0-720E-B09A-8ADF-5A28B6F65FDC}"/>
              </a:ext>
            </a:extLst>
          </p:cNvPr>
          <p:cNvSpPr txBox="1"/>
          <p:nvPr/>
        </p:nvSpPr>
        <p:spPr>
          <a:xfrm>
            <a:off x="1019175" y="1524488"/>
            <a:ext cx="10153650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Scripts PHP iniciam com "&lt;?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php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" e encerram com "?&gt;".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 instruções PHP devem terminar com ponto e vírgula.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Comentários de uma linha começam com "//" e de múltiplas linhas usam "/* ... */".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tag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de fechamento "?&gt;" não é obrigatória em scripts com apenas código PHP.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Variáveis em PHP são declaradas com "$" seguido do nome, não requerem tipo definido.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Variáveis case-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sensitive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devem começar com letra ou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underscore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seguidas por letras, números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underscores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Atribuição de valores usa o sinal de igual "=".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Boa prática é inicializar variáveis, mesmo que não seja obrigatório.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1228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Entrada de dados: variáveis de requisição HTTP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A640C-B57E-2929-DF45-363447DB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Métodos de requisição HTTP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3C33FC7-61C9-DBFE-FE1B-416D6D6EB644}"/>
              </a:ext>
            </a:extLst>
          </p:cNvPr>
          <p:cNvGrpSpPr/>
          <p:nvPr/>
        </p:nvGrpSpPr>
        <p:grpSpPr>
          <a:xfrm>
            <a:off x="1019175" y="2422236"/>
            <a:ext cx="1930196" cy="1006764"/>
            <a:chOff x="3449604" y="1927834"/>
            <a:chExt cx="2560601" cy="1694871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D2410350-4907-8588-BFBF-1EFAC056E33B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C66CAA3-136C-E772-FE06-47EE99F0210E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GET</a:t>
              </a:r>
              <a:endParaRPr lang="pt-BR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72D6385-B134-4A1B-3982-ABA7BDF03C25}"/>
              </a:ext>
            </a:extLst>
          </p:cNvPr>
          <p:cNvGrpSpPr/>
          <p:nvPr/>
        </p:nvGrpSpPr>
        <p:grpSpPr>
          <a:xfrm>
            <a:off x="3114777" y="2420938"/>
            <a:ext cx="1930196" cy="1006764"/>
            <a:chOff x="3449604" y="1927834"/>
            <a:chExt cx="2560601" cy="169487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13DC471-3BFA-3557-C579-62C1162D0D1F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CA7FAC5-0047-A8BA-91AC-0E87C9D79FB5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HEAD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B633E15-C04A-4456-213A-DB031684442F}"/>
              </a:ext>
            </a:extLst>
          </p:cNvPr>
          <p:cNvGrpSpPr/>
          <p:nvPr/>
        </p:nvGrpSpPr>
        <p:grpSpPr>
          <a:xfrm>
            <a:off x="5216833" y="2420938"/>
            <a:ext cx="1930196" cy="1006764"/>
            <a:chOff x="3449604" y="1927834"/>
            <a:chExt cx="2560601" cy="169487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D24353E4-139F-7E96-821D-7DC59207FCD8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0806A54-EFA8-0AD2-FC79-E0DE373C4BA0}"/>
                </a:ext>
              </a:extLst>
            </p:cNvPr>
            <p:cNvSpPr txBox="1"/>
            <p:nvPr/>
          </p:nvSpPr>
          <p:spPr>
            <a:xfrm>
              <a:off x="3621191" y="2444611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POST</a:t>
              </a:r>
              <a:endParaRPr lang="pt-BR" b="1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BB662EE-5C63-0BFC-7F84-00B88C5EEC21}"/>
              </a:ext>
            </a:extLst>
          </p:cNvPr>
          <p:cNvGrpSpPr/>
          <p:nvPr/>
        </p:nvGrpSpPr>
        <p:grpSpPr>
          <a:xfrm>
            <a:off x="7318889" y="2420938"/>
            <a:ext cx="1930196" cy="1006764"/>
            <a:chOff x="3449604" y="1927834"/>
            <a:chExt cx="2560601" cy="1694871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68A260C-7BEC-75F8-E4F4-0743C99BD298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5629C35-DCA4-D2EF-D44F-3EEB2741F7DF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PUT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6F697D5-F471-5832-BD5C-250C6860236D}"/>
              </a:ext>
            </a:extLst>
          </p:cNvPr>
          <p:cNvGrpSpPr/>
          <p:nvPr/>
        </p:nvGrpSpPr>
        <p:grpSpPr>
          <a:xfrm>
            <a:off x="9420945" y="2412992"/>
            <a:ext cx="1930196" cy="1006764"/>
            <a:chOff x="3449604" y="1927834"/>
            <a:chExt cx="2560601" cy="1694871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015152B-4B3C-CD22-755D-27F5E97DEBB4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D06EE4C-0A42-C5F4-1004-B554B9FF8EB1}"/>
                </a:ext>
              </a:extLst>
            </p:cNvPr>
            <p:cNvSpPr txBox="1"/>
            <p:nvPr/>
          </p:nvSpPr>
          <p:spPr>
            <a:xfrm>
              <a:off x="3621191" y="244414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DELETE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F8FEDBB-EA8F-2009-9EB8-4522F7BA6F95}"/>
              </a:ext>
            </a:extLst>
          </p:cNvPr>
          <p:cNvGrpSpPr/>
          <p:nvPr/>
        </p:nvGrpSpPr>
        <p:grpSpPr>
          <a:xfrm>
            <a:off x="1019175" y="3573796"/>
            <a:ext cx="1930196" cy="1006764"/>
            <a:chOff x="3449604" y="1927834"/>
            <a:chExt cx="2560601" cy="1694871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E048723F-C557-212E-5E0B-C371E5DD81D0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2A3CF22-8B69-F927-C90A-0F0C53E760A0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CONNECT</a:t>
              </a:r>
              <a:endParaRPr lang="pt-BR" b="1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4B7454-5552-F9C2-032E-6757C1437D33}"/>
              </a:ext>
            </a:extLst>
          </p:cNvPr>
          <p:cNvGrpSpPr/>
          <p:nvPr/>
        </p:nvGrpSpPr>
        <p:grpSpPr>
          <a:xfrm>
            <a:off x="3114777" y="3572498"/>
            <a:ext cx="1930196" cy="1006764"/>
            <a:chOff x="3449604" y="1927834"/>
            <a:chExt cx="2560601" cy="1694871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08CA98A8-B431-32F9-FE29-6B64ABDBC936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0C10758-EC24-97AB-D48A-8BC5CC016913}"/>
                </a:ext>
              </a:extLst>
            </p:cNvPr>
            <p:cNvSpPr txBox="1"/>
            <p:nvPr/>
          </p:nvSpPr>
          <p:spPr>
            <a:xfrm>
              <a:off x="3621191" y="2464387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OPTIONS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1B980F7-3697-046B-7BBC-64E0F3444A20}"/>
              </a:ext>
            </a:extLst>
          </p:cNvPr>
          <p:cNvGrpSpPr/>
          <p:nvPr/>
        </p:nvGrpSpPr>
        <p:grpSpPr>
          <a:xfrm>
            <a:off x="5216833" y="3572498"/>
            <a:ext cx="1930196" cy="1006764"/>
            <a:chOff x="3449604" y="1927834"/>
            <a:chExt cx="2560601" cy="1694871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FD9DCE76-5901-0F6A-19FC-7045CBE01E85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BA0538E-1117-FF25-D861-29A35D766142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TRACE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E26B674-179E-6B25-ED30-9980904B31D7}"/>
              </a:ext>
            </a:extLst>
          </p:cNvPr>
          <p:cNvGrpSpPr/>
          <p:nvPr/>
        </p:nvGrpSpPr>
        <p:grpSpPr>
          <a:xfrm>
            <a:off x="7318889" y="3572498"/>
            <a:ext cx="1930196" cy="1006764"/>
            <a:chOff x="3449604" y="1927834"/>
            <a:chExt cx="2560601" cy="1694871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19DCE06F-6A68-A8E8-BFAE-E228E047D146}"/>
                </a:ext>
              </a:extLst>
            </p:cNvPr>
            <p:cNvSpPr/>
            <p:nvPr/>
          </p:nvSpPr>
          <p:spPr>
            <a:xfrm>
              <a:off x="3449604" y="1927834"/>
              <a:ext cx="2560601" cy="1694871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C691143-DC38-9DDF-DDB9-B05F377E0A05}"/>
                </a:ext>
              </a:extLst>
            </p:cNvPr>
            <p:cNvSpPr txBox="1"/>
            <p:nvPr/>
          </p:nvSpPr>
          <p:spPr>
            <a:xfrm>
              <a:off x="3621191" y="2451010"/>
              <a:ext cx="2217426" cy="62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PATCH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25098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Operadores PHP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466F3FA-A5DC-9BE5-75FF-C92335BE7155}"/>
              </a:ext>
            </a:extLst>
          </p:cNvPr>
          <p:cNvGrpSpPr/>
          <p:nvPr/>
        </p:nvGrpSpPr>
        <p:grpSpPr>
          <a:xfrm>
            <a:off x="572167" y="2312988"/>
            <a:ext cx="2560601" cy="1767074"/>
            <a:chOff x="3449604" y="1927834"/>
            <a:chExt cx="2560601" cy="1731064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1A1EF6EA-DB6B-8BC4-856C-69B7B7D384B0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E2B4242-39CA-A5F4-572D-FD73E7037E5D}"/>
                </a:ext>
              </a:extLst>
            </p:cNvPr>
            <p:cNvSpPr txBox="1"/>
            <p:nvPr/>
          </p:nvSpPr>
          <p:spPr>
            <a:xfrm>
              <a:off x="3520671" y="2009453"/>
              <a:ext cx="2217427" cy="1597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Operadores aritméticos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Usado com números para a realização de cálculos.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3AA9B3B-4C48-7F5C-56BB-7DAC3B6076D3}"/>
              </a:ext>
            </a:extLst>
          </p:cNvPr>
          <p:cNvGrpSpPr/>
          <p:nvPr/>
        </p:nvGrpSpPr>
        <p:grpSpPr>
          <a:xfrm>
            <a:off x="3448717" y="2312989"/>
            <a:ext cx="2560601" cy="1767073"/>
            <a:chOff x="3449604" y="1927834"/>
            <a:chExt cx="2560601" cy="1731062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3A8A0BB8-BEDD-137D-3B9B-020672E41BAC}"/>
                </a:ext>
              </a:extLst>
            </p:cNvPr>
            <p:cNvSpPr/>
            <p:nvPr/>
          </p:nvSpPr>
          <p:spPr>
            <a:xfrm>
              <a:off x="3449604" y="1927834"/>
              <a:ext cx="2560601" cy="173106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7CD13C7-5CE1-AAC4-94A9-424ED04E525C}"/>
                </a:ext>
              </a:extLst>
            </p:cNvPr>
            <p:cNvSpPr txBox="1"/>
            <p:nvPr/>
          </p:nvSpPr>
          <p:spPr>
            <a:xfrm>
              <a:off x="3621190" y="2009452"/>
              <a:ext cx="2217427" cy="1597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Operadores de atribuição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utilizados na atribuição de valores a variáveis. 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4B85434-A25A-D751-1B10-563D8A49DD49}"/>
              </a:ext>
            </a:extLst>
          </p:cNvPr>
          <p:cNvGrpSpPr/>
          <p:nvPr/>
        </p:nvGrpSpPr>
        <p:grpSpPr>
          <a:xfrm>
            <a:off x="6254201" y="2312988"/>
            <a:ext cx="2560601" cy="1767074"/>
            <a:chOff x="3449604" y="1927834"/>
            <a:chExt cx="2560601" cy="1731064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7FAEF442-1B25-0E19-EF99-304AE59C79E0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F6EDE55-B5A9-5AE3-72C6-E60CEB966BCA}"/>
                </a:ext>
              </a:extLst>
            </p:cNvPr>
            <p:cNvSpPr txBox="1"/>
            <p:nvPr/>
          </p:nvSpPr>
          <p:spPr>
            <a:xfrm>
              <a:off x="3621190" y="2009453"/>
              <a:ext cx="2217427" cy="1356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/>
                <a:t>Operadores de comparação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utilizados para comparar dois valores.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587EE38-92E9-E696-BC6F-C659B54975ED}"/>
              </a:ext>
            </a:extLst>
          </p:cNvPr>
          <p:cNvGrpSpPr/>
          <p:nvPr/>
        </p:nvGrpSpPr>
        <p:grpSpPr>
          <a:xfrm>
            <a:off x="9059685" y="2312988"/>
            <a:ext cx="2560601" cy="1767074"/>
            <a:chOff x="3449604" y="1927834"/>
            <a:chExt cx="2560601" cy="1731064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F9CFAEBA-1200-E66A-252B-49523DBF97D9}"/>
                </a:ext>
              </a:extLst>
            </p:cNvPr>
            <p:cNvSpPr/>
            <p:nvPr/>
          </p:nvSpPr>
          <p:spPr>
            <a:xfrm>
              <a:off x="3449604" y="1927834"/>
              <a:ext cx="2560601" cy="173106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9B7DE76-6B0E-DE14-3616-0A4D1A7E5472}"/>
                </a:ext>
              </a:extLst>
            </p:cNvPr>
            <p:cNvSpPr txBox="1"/>
            <p:nvPr/>
          </p:nvSpPr>
          <p:spPr>
            <a:xfrm>
              <a:off x="3621190" y="2009454"/>
              <a:ext cx="2217427" cy="1326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Operadores lógicos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</a:rPr>
                <a:t>São usados para combinar expressões lógicas.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5774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var(--text-font-family-heading)"/>
              </a:rPr>
              <a:t>Condicionais: estruturas de decisão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EBD881-C29F-85C4-7EE2-00EB8E3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48" y="1811914"/>
            <a:ext cx="6877050" cy="3400425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F70556D-6940-C87D-FDD8-E7D3CB582207}"/>
              </a:ext>
            </a:extLst>
          </p:cNvPr>
          <p:cNvGrpSpPr/>
          <p:nvPr/>
        </p:nvGrpSpPr>
        <p:grpSpPr>
          <a:xfrm>
            <a:off x="2581167" y="5332139"/>
            <a:ext cx="8591658" cy="401077"/>
            <a:chOff x="1800171" y="4205848"/>
            <a:chExt cx="8591658" cy="40107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D561B7C1-C66D-D86B-CE28-5054F21FCE97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6876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>
              <a:extLst>
                <a:ext uri="{FF2B5EF4-FFF2-40B4-BE49-F238E27FC236}">
                  <a16:creationId xmlns:a16="http://schemas.microsoft.com/office/drawing/2014/main" id="{8C5148B3-559F-7FB9-3552-9B6F9804256B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Fluxo das estruturas de decisão.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8672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var(--text-font-family-heading)"/>
              </a:rPr>
              <a:t>Laços: estruturas de repetição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FAF22C-8421-9289-789A-AFE067C00D6F}"/>
              </a:ext>
            </a:extLst>
          </p:cNvPr>
          <p:cNvSpPr txBox="1"/>
          <p:nvPr/>
        </p:nvSpPr>
        <p:spPr>
          <a:xfrm>
            <a:off x="1019175" y="1285892"/>
            <a:ext cx="1015365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Em PHP estão disponíveis as seguintes estruturas: </a:t>
            </a: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while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do-</a:t>
            </a: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while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 for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foreach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AEB342-8ED2-06EF-FEFE-D0466A82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46" y="1913965"/>
            <a:ext cx="3347027" cy="3962289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668B871-F722-0594-C5BE-F756EA6B429C}"/>
              </a:ext>
            </a:extLst>
          </p:cNvPr>
          <p:cNvGrpSpPr/>
          <p:nvPr/>
        </p:nvGrpSpPr>
        <p:grpSpPr>
          <a:xfrm>
            <a:off x="4770185" y="5872723"/>
            <a:ext cx="8591658" cy="401077"/>
            <a:chOff x="1800171" y="4205848"/>
            <a:chExt cx="8591658" cy="401077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6EE13C1C-3F9E-3429-FBFC-B8DDE44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270000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0">
              <a:extLst>
                <a:ext uri="{FF2B5EF4-FFF2-40B4-BE49-F238E27FC236}">
                  <a16:creationId xmlns:a16="http://schemas.microsoft.com/office/drawing/2014/main" id="{1B46A480-17A2-C080-B0B5-CD3685387854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dirty="0">
                  <a:effectLst/>
                </a:rPr>
                <a:t>Fluxo das estruturas de repetição.</a:t>
              </a:r>
              <a:endParaRPr lang="pt-BR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44059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var(--text-font-family-heading)"/>
              </a:rPr>
              <a:t>Condicionais: estruturas de decisão</a:t>
            </a:r>
          </a:p>
          <a:p>
            <a:endParaRPr lang="pt-BR" dirty="0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1A79E458-81F4-C3F8-D98E-13BD02799F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Formas alternativas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528A53-9621-3AFD-AEC2-671066700BD4}"/>
              </a:ext>
            </a:extLst>
          </p:cNvPr>
          <p:cNvGrpSpPr/>
          <p:nvPr/>
        </p:nvGrpSpPr>
        <p:grpSpPr>
          <a:xfrm>
            <a:off x="1019175" y="2944047"/>
            <a:ext cx="10082935" cy="1440000"/>
            <a:chOff x="799745" y="2264253"/>
            <a:chExt cx="10373080" cy="144000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F306F54-8059-65EE-6A98-B1C883EDC6B0}"/>
                </a:ext>
              </a:extLst>
            </p:cNvPr>
            <p:cNvSpPr txBox="1"/>
            <p:nvPr/>
          </p:nvSpPr>
          <p:spPr>
            <a:xfrm>
              <a:off x="1019175" y="2332071"/>
              <a:ext cx="101536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/>
                <a:t>PHP permite que sejam utilizadas formas alternativas das instruções vistas. Em linhas gerais, troca-se a chave de abertura por dois pontos e a de fechamento pela palavra reservada “</a:t>
              </a:r>
              <a:r>
                <a:rPr lang="pt-BR" sz="2400" dirty="0" err="1"/>
                <a:t>end</a:t>
              </a:r>
              <a:r>
                <a:rPr lang="pt-BR" sz="2400" dirty="0"/>
                <a:t>” seguida do nome da instrução.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ED8AAA-293C-4496-7151-9E53DFDBED6D}"/>
                </a:ext>
              </a:extLst>
            </p:cNvPr>
            <p:cNvSpPr/>
            <p:nvPr/>
          </p:nvSpPr>
          <p:spPr>
            <a:xfrm>
              <a:off x="799745" y="2264253"/>
              <a:ext cx="66665" cy="14400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41591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r>
              <a:rPr lang="pt-BR" dirty="0"/>
              <a:t>: vetores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DB66C0-57DD-4967-2FF7-45AE814CD8DC}"/>
              </a:ext>
            </a:extLst>
          </p:cNvPr>
          <p:cNvSpPr txBox="1"/>
          <p:nvPr/>
        </p:nvSpPr>
        <p:spPr>
          <a:xfrm>
            <a:off x="1019175" y="2312988"/>
            <a:ext cx="10153650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numérico: índice composto por números inteiros.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associativo: índice composto por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strings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misto: índices numéricos e associativos.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8700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r>
              <a:rPr lang="pt-BR" dirty="0"/>
              <a:t>: vetores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DB66C0-57DD-4967-2FF7-45AE814CD8DC}"/>
              </a:ext>
            </a:extLst>
          </p:cNvPr>
          <p:cNvSpPr txBox="1"/>
          <p:nvPr/>
        </p:nvSpPr>
        <p:spPr>
          <a:xfrm>
            <a:off x="1019175" y="2327276"/>
            <a:ext cx="1015365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Há algumas formas de remover elementos de um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array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239050E-4F2E-1944-BEB2-A4F9D19A9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9175" y="1455738"/>
            <a:ext cx="10153650" cy="857250"/>
          </a:xfrm>
        </p:spPr>
        <p:txBody>
          <a:bodyPr/>
          <a:lstStyle/>
          <a:p>
            <a:r>
              <a:rPr lang="pt-BR" dirty="0"/>
              <a:t>Remoção de elementos de um </a:t>
            </a:r>
            <a:r>
              <a:rPr lang="pt-BR" dirty="0" err="1"/>
              <a:t>array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14889D9-DE6E-2DBE-33C6-F2BB837F2631}"/>
              </a:ext>
            </a:extLst>
          </p:cNvPr>
          <p:cNvGrpSpPr/>
          <p:nvPr/>
        </p:nvGrpSpPr>
        <p:grpSpPr>
          <a:xfrm>
            <a:off x="2777314" y="3059668"/>
            <a:ext cx="6637372" cy="2084987"/>
            <a:chOff x="2873374" y="1676603"/>
            <a:chExt cx="6637372" cy="208498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21A3D63-01C8-CC0F-F5A9-C6D43978C70E}"/>
                </a:ext>
              </a:extLst>
            </p:cNvPr>
            <p:cNvGrpSpPr/>
            <p:nvPr/>
          </p:nvGrpSpPr>
          <p:grpSpPr>
            <a:xfrm>
              <a:off x="2873374" y="1676604"/>
              <a:ext cx="3121093" cy="2084986"/>
              <a:chOff x="2873374" y="1676604"/>
              <a:chExt cx="3121093" cy="2084986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D49B222-7747-A754-7ED4-34AC78257BD7}"/>
                  </a:ext>
                </a:extLst>
              </p:cNvPr>
              <p:cNvSpPr/>
              <p:nvPr/>
            </p:nvSpPr>
            <p:spPr>
              <a:xfrm>
                <a:off x="2873374" y="1676604"/>
                <a:ext cx="3121093" cy="208498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498CC9C-77A0-6EAC-599C-1EC39C082F82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1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4A2A4D8-3B20-8100-730F-E70E3D9C775F}"/>
                  </a:ext>
                </a:extLst>
              </p:cNvPr>
              <p:cNvSpPr txBox="1"/>
              <p:nvPr/>
            </p:nvSpPr>
            <p:spPr>
              <a:xfrm>
                <a:off x="3082518" y="2522936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 primeira é definindo o valor do elemento como vazio.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945FA91-1031-F842-7333-B4BC08E664FF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2084986"/>
              <a:chOff x="6389653" y="1676603"/>
              <a:chExt cx="3121093" cy="2084986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AB6A349F-EDC5-39F7-C55C-536C9ECB9930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208498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7EF3D8E-C332-D87C-440D-1DF3F803B2D2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2</a:t>
                </a:r>
                <a:endParaRPr lang="pt-BR" b="1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3806B72-CEE3-627C-06C9-EF7BFAD74982}"/>
                  </a:ext>
                </a:extLst>
              </p:cNvPr>
              <p:cNvSpPr txBox="1"/>
              <p:nvPr/>
            </p:nvSpPr>
            <p:spPr>
              <a:xfrm>
                <a:off x="6598798" y="2522936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Outra forma é fazendo uso de duas funções: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unset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array_splice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4954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o Office">
  <a:themeElements>
    <a:clrScheme name="turquoise">
      <a:dk1>
        <a:srgbClr val="00397B"/>
      </a:dk1>
      <a:lt1>
        <a:sysClr val="window" lastClr="FFFFFF"/>
      </a:lt1>
      <a:dk2>
        <a:srgbClr val="1185AA"/>
      </a:dk2>
      <a:lt2>
        <a:srgbClr val="E7E6E6"/>
      </a:lt2>
      <a:accent1>
        <a:srgbClr val="54C8E1"/>
      </a:accent1>
      <a:accent2>
        <a:srgbClr val="9FE8ED"/>
      </a:accent2>
      <a:accent3>
        <a:srgbClr val="E3EFF1"/>
      </a:accent3>
      <a:accent4>
        <a:srgbClr val="F6F8F9"/>
      </a:accent4>
      <a:accent5>
        <a:srgbClr val="892900"/>
      </a:accent5>
      <a:accent6>
        <a:srgbClr val="D06110"/>
      </a:accent6>
      <a:hlink>
        <a:srgbClr val="FFD5BD"/>
      </a:hlink>
      <a:folHlink>
        <a:srgbClr val="FCBCA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C68FFAA6024E4FBE5245EFE14C3298" ma:contentTypeVersion="5" ma:contentTypeDescription="Crie um novo documento." ma:contentTypeScope="" ma:versionID="dd498e36be0d6d056a972cfb7f89865a">
  <xsd:schema xmlns:xsd="http://www.w3.org/2001/XMLSchema" xmlns:xs="http://www.w3.org/2001/XMLSchema" xmlns:p="http://schemas.microsoft.com/office/2006/metadata/properties" xmlns:ns2="aba8cfd3-0e2a-498b-9936-afff2b0b9a35" xmlns:ns3="fa6369a1-fbee-4d60-a0aa-f62bc4a54af7" targetNamespace="http://schemas.microsoft.com/office/2006/metadata/properties" ma:root="true" ma:fieldsID="2049175275404b98efe3b8d9ade69606" ns2:_="" ns3:_="">
    <xsd:import namespace="aba8cfd3-0e2a-498b-9936-afff2b0b9a35"/>
    <xsd:import namespace="fa6369a1-fbee-4d60-a0aa-f62bc4a54af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8cfd3-0e2a-498b-9936-afff2b0b9a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369a1-fbee-4d60-a0aa-f62bc4a54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716B6D-9707-4BF3-AF6B-25E2692F3F1C}">
  <ds:schemaRefs>
    <ds:schemaRef ds:uri="http://www.w3.org/XML/1998/namespace"/>
    <ds:schemaRef ds:uri="http://schemas.microsoft.com/office/2006/documentManagement/types"/>
    <ds:schemaRef ds:uri="http://purl.org/dc/terms/"/>
    <ds:schemaRef ds:uri="b017d371-911f-4fdd-abca-ea8ff9772a96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6ffe2548-0475-49cc-9e90-f51d36b700e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F4AD42-85E5-4992-8D2A-F6D7EBE43BAC}"/>
</file>

<file path=customXml/itemProps3.xml><?xml version="1.0" encoding="utf-8"?>
<ds:datastoreItem xmlns:ds="http://schemas.openxmlformats.org/officeDocument/2006/customXml" ds:itemID="{BFD83E13-AC61-4D64-A181-537F08F08D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Words>10102</Words>
  <Application>Microsoft Office PowerPoint</Application>
  <PresentationFormat>Widescreen</PresentationFormat>
  <Paragraphs>1397</Paragraphs>
  <Slides>158</Slides>
  <Notes>0</Notes>
  <HiddenSlides>43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158</vt:i4>
      </vt:variant>
    </vt:vector>
  </HeadingPairs>
  <TitlesOfParts>
    <vt:vector size="165" baseType="lpstr">
      <vt:lpstr>Amasis MT Pro Black</vt:lpstr>
      <vt:lpstr>Arial</vt:lpstr>
      <vt:lpstr>Calibri</vt:lpstr>
      <vt:lpstr>Cambria Math</vt:lpstr>
      <vt:lpstr>Segoe UI</vt:lpstr>
      <vt:lpstr>var(--text-font-family-heading)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Ramany Domingos Oliveira</dc:creator>
  <cp:lastModifiedBy>Ramany Domingos Oliveira</cp:lastModifiedBy>
  <cp:revision>41</cp:revision>
  <dcterms:created xsi:type="dcterms:W3CDTF">2023-06-20T11:30:28Z</dcterms:created>
  <dcterms:modified xsi:type="dcterms:W3CDTF">2024-01-21T17:22:29Z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0x01010009C68FFAA6024E4FBE5245EFE14C3298</vt:lpwstr>
  </property>
  <property fmtid="{D5CDD505-2E9C-101B-9397-08002B2CF9AE}" pid="3" name="MediaServiceImageTags">
    <vt:lpwstr/>
  </property>
  <property fmtid="{D5CDD505-2E9C-101B-9397-08002B2CF9AE}" pid="4" name="ArticulateGUID">
    <vt:lpwstr>2ABD181D-CA11-48A2-A51D-B80EA39A8EB2</vt:lpwstr>
  </property>
  <property fmtid="{D5CDD505-2E9C-101B-9397-08002B2CF9AE}" pid="5" name="ArticulatePath">
    <vt:lpwstr>Desenvolvimento WEB em HTML5, CSS, Javascript e PHP_2003.2</vt:lpwstr>
  </property>
</Properties>
</file>